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56"/>
  </p:notesMasterIdLst>
  <p:sldIdLst>
    <p:sldId id="306" r:id="rId5"/>
    <p:sldId id="307" r:id="rId6"/>
    <p:sldId id="357" r:id="rId7"/>
    <p:sldId id="308" r:id="rId8"/>
    <p:sldId id="294" r:id="rId9"/>
    <p:sldId id="314" r:id="rId10"/>
    <p:sldId id="315" r:id="rId11"/>
    <p:sldId id="309" r:id="rId12"/>
    <p:sldId id="316" r:id="rId13"/>
    <p:sldId id="349" r:id="rId14"/>
    <p:sldId id="312" r:id="rId15"/>
    <p:sldId id="310" r:id="rId16"/>
    <p:sldId id="324" r:id="rId17"/>
    <p:sldId id="319" r:id="rId18"/>
    <p:sldId id="343" r:id="rId19"/>
    <p:sldId id="320" r:id="rId20"/>
    <p:sldId id="304" r:id="rId21"/>
    <p:sldId id="330" r:id="rId22"/>
    <p:sldId id="321" r:id="rId23"/>
    <p:sldId id="331" r:id="rId24"/>
    <p:sldId id="332" r:id="rId25"/>
    <p:sldId id="333" r:id="rId26"/>
    <p:sldId id="322" r:id="rId27"/>
    <p:sldId id="334" r:id="rId28"/>
    <p:sldId id="318" r:id="rId29"/>
    <p:sldId id="335" r:id="rId30"/>
    <p:sldId id="344" r:id="rId31"/>
    <p:sldId id="336" r:id="rId32"/>
    <p:sldId id="338" r:id="rId33"/>
    <p:sldId id="339" r:id="rId34"/>
    <p:sldId id="340" r:id="rId35"/>
    <p:sldId id="337" r:id="rId36"/>
    <p:sldId id="295" r:id="rId37"/>
    <p:sldId id="326" r:id="rId38"/>
    <p:sldId id="327" r:id="rId39"/>
    <p:sldId id="341" r:id="rId40"/>
    <p:sldId id="342" r:id="rId41"/>
    <p:sldId id="345" r:id="rId42"/>
    <p:sldId id="346" r:id="rId43"/>
    <p:sldId id="311" r:id="rId44"/>
    <p:sldId id="347" r:id="rId45"/>
    <p:sldId id="350" r:id="rId46"/>
    <p:sldId id="348" r:id="rId47"/>
    <p:sldId id="351" r:id="rId48"/>
    <p:sldId id="303" r:id="rId49"/>
    <p:sldId id="352" r:id="rId50"/>
    <p:sldId id="353" r:id="rId51"/>
    <p:sldId id="354" r:id="rId52"/>
    <p:sldId id="355" r:id="rId53"/>
    <p:sldId id="317" r:id="rId54"/>
    <p:sldId id="35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69657-2505-4202-8324-983CBDD40F51}" v="45" dt="2022-06-09T21:15:46.027"/>
    <p1510:client id="{D208A216-2CFA-4B43-B01C-2C8F56B54C6C}" v="625" dt="2022-06-08T22:22:24.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84967" autoAdjust="0"/>
  </p:normalViewPr>
  <p:slideViewPr>
    <p:cSldViewPr snapToGrid="0">
      <p:cViewPr varScale="1">
        <p:scale>
          <a:sx n="88" d="100"/>
          <a:sy n="88" d="100"/>
        </p:scale>
        <p:origin x="210" y="57"/>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chemeClr val="accent2"/>
        </a:solidFill>
        <a:ln>
          <a:solidFill>
            <a:schemeClr val="accent2"/>
          </a:solidFill>
        </a:ln>
      </dgm:spPr>
      <dgm:t>
        <a:bodyPr/>
        <a:lstStyle/>
        <a:p>
          <a:r>
            <a:rPr lang="en-US" b="1" dirty="0"/>
            <a:t>Goals &amp; Benchmarks</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a:lstStyle/>
        <a:p>
          <a:r>
            <a:rPr lang="en-US" sz="1400" b="0" i="0" u="none" dirty="0"/>
            <a:t>List any goals and benchmarks related to this particular game plan.</a:t>
          </a:r>
          <a:endParaRPr lang="en-US" sz="1400"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dgm:spPr>
        <a:solidFill>
          <a:schemeClr val="accent1"/>
        </a:solidFill>
        <a:ln>
          <a:solidFill>
            <a:schemeClr val="accent1"/>
          </a:solidFill>
        </a:ln>
      </dgm:spPr>
      <dgm:t>
        <a:bodyPr/>
        <a:lstStyle/>
        <a:p>
          <a:r>
            <a:rPr lang="en-US" b="1" dirty="0"/>
            <a:t>Rationale</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custT="1"/>
      <dgm:spPr/>
      <dgm:t>
        <a:bodyPr/>
        <a:lstStyle/>
        <a:p>
          <a:r>
            <a:rPr lang="en-US" sz="1400" b="0" i="0" u="none" dirty="0"/>
            <a:t>Why is this game plan being written and implemented?</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5"/>
        </a:solidFill>
        <a:ln>
          <a:solidFill>
            <a:schemeClr val="accent5"/>
          </a:solidFill>
        </a:ln>
      </dgm:spPr>
      <dgm:t>
        <a:bodyPr/>
        <a:lstStyle/>
        <a:p>
          <a:r>
            <a:rPr lang="en-US" b="1" dirty="0"/>
            <a:t>Currently Happening</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a:lstStyle/>
        <a:p>
          <a:r>
            <a:rPr lang="en-US" sz="1400" b="0" i="0" u="none" dirty="0"/>
            <a:t>List the things in the youth ministry that are already happening that would relate to this particular game plan.</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5EDA317F-AB2E-47DE-BA46-16FA60C3C561}">
      <dgm:prSet phldrT="[Text]"/>
      <dgm:spPr>
        <a:solidFill>
          <a:schemeClr val="accent3"/>
        </a:solidFill>
        <a:ln>
          <a:solidFill>
            <a:schemeClr val="accent3"/>
          </a:solidFill>
        </a:ln>
      </dgm:spPr>
      <dgm:t>
        <a:bodyPr/>
        <a:lstStyle/>
        <a:p>
          <a:r>
            <a:rPr lang="en-US" b="1" dirty="0"/>
            <a:t>Decisions</a:t>
          </a:r>
        </a:p>
      </dgm:t>
    </dgm:pt>
    <dgm:pt modelId="{775EBB35-E8CF-4A14-B0A8-45A53D65E711}" type="parTrans" cxnId="{7B8F902E-4BA3-41AA-9991-54805A6B93DE}">
      <dgm:prSet/>
      <dgm:spPr/>
      <dgm:t>
        <a:bodyPr/>
        <a:lstStyle/>
        <a:p>
          <a:endParaRPr lang="en-US"/>
        </a:p>
      </dgm:t>
    </dgm:pt>
    <dgm:pt modelId="{A75B061E-69EA-487C-8330-1430DA0F139D}" type="sibTrans" cxnId="{7B8F902E-4BA3-41AA-9991-54805A6B93DE}">
      <dgm:prSet/>
      <dgm:spPr/>
      <dgm:t>
        <a:bodyPr/>
        <a:lstStyle/>
        <a:p>
          <a:endParaRPr lang="en-US"/>
        </a:p>
      </dgm:t>
    </dgm:pt>
    <dgm:pt modelId="{F757DBC8-3670-4122-937A-47DB91C0F3FE}">
      <dgm:prSet phldrT="[Text]" custT="1"/>
      <dgm:spPr/>
      <dgm:t>
        <a:bodyPr/>
        <a:lstStyle/>
        <a:p>
          <a:r>
            <a:rPr lang="en-US" sz="1400" b="0" i="0" u="none" dirty="0"/>
            <a:t>List any decisions that need to be made in order to implement this game plan.</a:t>
          </a:r>
          <a:endParaRPr lang="en-US" sz="1400" dirty="0"/>
        </a:p>
      </dgm:t>
    </dgm:pt>
    <dgm:pt modelId="{8F483F27-8D97-48E5-9210-1B448F1CE277}" type="parTrans" cxnId="{8A3D4B73-3658-4A4C-9DFE-F59E22A79482}">
      <dgm:prSet/>
      <dgm:spPr/>
      <dgm:t>
        <a:bodyPr/>
        <a:lstStyle/>
        <a:p>
          <a:endParaRPr lang="en-US"/>
        </a:p>
      </dgm:t>
    </dgm:pt>
    <dgm:pt modelId="{A46A41DD-2CA4-4800-8F85-546ABB24ED07}" type="sibTrans" cxnId="{8A3D4B73-3658-4A4C-9DFE-F59E22A79482}">
      <dgm:prSet/>
      <dgm:spPr/>
      <dgm:t>
        <a:bodyPr/>
        <a:lstStyle/>
        <a:p>
          <a:endParaRPr lang="en-US"/>
        </a:p>
      </dgm:t>
    </dgm:pt>
    <dgm:pt modelId="{7B2FF309-5120-45E2-ACC8-F8FAA9DBDA55}">
      <dgm:prSet phldrT="[Text]"/>
      <dgm:spPr>
        <a:solidFill>
          <a:schemeClr val="accent4"/>
        </a:solidFill>
        <a:ln>
          <a:solidFill>
            <a:schemeClr val="accent4"/>
          </a:solidFill>
        </a:ln>
      </dgm:spPr>
      <dgm:t>
        <a:bodyPr/>
        <a:lstStyle/>
        <a:p>
          <a:r>
            <a:rPr lang="en-US" b="1" dirty="0"/>
            <a:t>Staff Responsibilities</a:t>
          </a:r>
        </a:p>
      </dgm:t>
    </dgm:pt>
    <dgm:pt modelId="{2CF5AF8A-5687-489A-9838-EDDBB760D421}" type="parTrans" cxnId="{D35DB9DA-961B-46CD-BB14-44CD766D8CB7}">
      <dgm:prSet/>
      <dgm:spPr/>
      <dgm:t>
        <a:bodyPr/>
        <a:lstStyle/>
        <a:p>
          <a:endParaRPr lang="en-US"/>
        </a:p>
      </dgm:t>
    </dgm:pt>
    <dgm:pt modelId="{D5CAA101-B828-45D7-965B-F77CD6FBA109}" type="sibTrans" cxnId="{D35DB9DA-961B-46CD-BB14-44CD766D8CB7}">
      <dgm:prSet/>
      <dgm:spPr/>
      <dgm:t>
        <a:bodyPr/>
        <a:lstStyle/>
        <a:p>
          <a:endParaRPr lang="en-US"/>
        </a:p>
      </dgm:t>
    </dgm:pt>
    <dgm:pt modelId="{EE155DB2-6788-4019-961C-F8B89C275CE8}">
      <dgm:prSet phldrT="[Text]" custT="1"/>
      <dgm:spPr/>
      <dgm:t>
        <a:bodyPr/>
        <a:lstStyle/>
        <a:p>
          <a:pPr>
            <a:buFont typeface="+mj-lt"/>
            <a:buAutoNum type="arabicPeriod"/>
          </a:pPr>
          <a:r>
            <a:rPr lang="en-US" sz="1400" b="0" i="0" u="none" dirty="0"/>
            <a:t>List the responsibilities of the youth ministry staff related to this game plan.</a:t>
          </a:r>
          <a:endParaRPr lang="en-US" sz="1400" dirty="0"/>
        </a:p>
      </dgm:t>
    </dgm:pt>
    <dgm:pt modelId="{8395B9D5-FF39-4045-8569-9C13F11FB1E5}" type="parTrans" cxnId="{E3D274C7-DB39-45B8-B18F-742495FE5026}">
      <dgm:prSet/>
      <dgm:spPr/>
      <dgm:t>
        <a:bodyPr/>
        <a:lstStyle/>
        <a:p>
          <a:endParaRPr lang="en-US"/>
        </a:p>
      </dgm:t>
    </dgm:pt>
    <dgm:pt modelId="{F94C628D-62C1-4AF5-B102-2A2AA7FD22DE}" type="sibTrans" cxnId="{E3D274C7-DB39-45B8-B18F-742495FE5026}">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2"/>
          </a:solidFill>
        </a:ln>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1"/>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5"/>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0B65942F-B336-42B6-A72B-DA6B6B07B79B}" type="pres">
      <dgm:prSet presAssocID="{9B090D9D-470E-46E2-AABB-0368A52481AA}" presName="space" presStyleCnt="0"/>
      <dgm:spPr/>
    </dgm:pt>
    <dgm:pt modelId="{1D5539F6-8B97-4801-8139-D49EE44FFF3E}" type="pres">
      <dgm:prSet presAssocID="{5EDA317F-AB2E-47DE-BA46-16FA60C3C561}" presName="composite" presStyleCnt="0"/>
      <dgm:spPr/>
    </dgm:pt>
    <dgm:pt modelId="{2377F551-4CF6-4656-B644-60A7FC1B0F64}" type="pres">
      <dgm:prSet presAssocID="{5EDA317F-AB2E-47DE-BA46-16FA60C3C561}" presName="L" presStyleLbl="solidFgAcc1" presStyleIdx="3" presStyleCnt="5">
        <dgm:presLayoutVars>
          <dgm:chMax val="0"/>
          <dgm:chPref val="0"/>
        </dgm:presLayoutVars>
      </dgm:prSet>
      <dgm:spPr>
        <a:ln>
          <a:solidFill>
            <a:schemeClr val="accent3"/>
          </a:solidFill>
        </a:ln>
      </dgm:spPr>
    </dgm:pt>
    <dgm:pt modelId="{69ED255C-64AC-4764-BC2C-7679ECCC9FE9}" type="pres">
      <dgm:prSet presAssocID="{5EDA317F-AB2E-47DE-BA46-16FA60C3C561}" presName="parTx" presStyleLbl="alignNode1" presStyleIdx="3" presStyleCnt="5">
        <dgm:presLayoutVars>
          <dgm:chMax val="0"/>
          <dgm:chPref val="0"/>
          <dgm:bulletEnabled val="1"/>
        </dgm:presLayoutVars>
      </dgm:prSet>
      <dgm:spPr/>
    </dgm:pt>
    <dgm:pt modelId="{1F1B09A6-DA7E-41D1-B8A6-E3B6E775E5C1}" type="pres">
      <dgm:prSet presAssocID="{5EDA317F-AB2E-47DE-BA46-16FA60C3C561}" presName="desTx" presStyleLbl="revTx" presStyleIdx="3" presStyleCnt="5">
        <dgm:presLayoutVars>
          <dgm:chMax val="0"/>
          <dgm:chPref val="0"/>
          <dgm:bulletEnabled val="1"/>
        </dgm:presLayoutVars>
      </dgm:prSet>
      <dgm:spPr/>
    </dgm:pt>
    <dgm:pt modelId="{89DACDC6-8676-47A4-A430-164754F46172}" type="pres">
      <dgm:prSet presAssocID="{5EDA317F-AB2E-47DE-BA46-16FA60C3C561}" presName="EmptyPlaceHolder" presStyleCnt="0"/>
      <dgm:spPr/>
    </dgm:pt>
    <dgm:pt modelId="{38A6C30B-D5BF-4A1A-A273-D265DC00F2EC}" type="pres">
      <dgm:prSet presAssocID="{A75B061E-69EA-487C-8330-1430DA0F139D}" presName="space" presStyleCnt="0"/>
      <dgm:spPr/>
    </dgm:pt>
    <dgm:pt modelId="{761684DA-3DB5-4618-9A30-6E2731CDFCA3}" type="pres">
      <dgm:prSet presAssocID="{7B2FF309-5120-45E2-ACC8-F8FAA9DBDA55}" presName="composite" presStyleCnt="0"/>
      <dgm:spPr/>
    </dgm:pt>
    <dgm:pt modelId="{E2C584B7-5B6E-4F6E-A7B8-E679FEF7BC4D}" type="pres">
      <dgm:prSet presAssocID="{7B2FF309-5120-45E2-ACC8-F8FAA9DBDA55}" presName="L" presStyleLbl="solidFgAcc1" presStyleIdx="4" presStyleCnt="5">
        <dgm:presLayoutVars>
          <dgm:chMax val="0"/>
          <dgm:chPref val="0"/>
        </dgm:presLayoutVars>
      </dgm:prSet>
      <dgm:spPr>
        <a:ln>
          <a:solidFill>
            <a:schemeClr val="accent4"/>
          </a:solidFill>
        </a:ln>
      </dgm:spPr>
    </dgm:pt>
    <dgm:pt modelId="{B89F8758-DA9D-4018-859A-710084D7ABF3}" type="pres">
      <dgm:prSet presAssocID="{7B2FF309-5120-45E2-ACC8-F8FAA9DBDA55}" presName="parTx" presStyleLbl="alignNode1" presStyleIdx="4" presStyleCnt="5">
        <dgm:presLayoutVars>
          <dgm:chMax val="0"/>
          <dgm:chPref val="0"/>
          <dgm:bulletEnabled val="1"/>
        </dgm:presLayoutVars>
      </dgm:prSet>
      <dgm:spPr/>
    </dgm:pt>
    <dgm:pt modelId="{B73D2BBA-574C-491E-A31C-8B6EA5CC871A}" type="pres">
      <dgm:prSet presAssocID="{7B2FF309-5120-45E2-ACC8-F8FAA9DBDA55}" presName="desTx" presStyleLbl="revTx" presStyleIdx="4" presStyleCnt="5">
        <dgm:presLayoutVars>
          <dgm:chMax val="0"/>
          <dgm:chPref val="0"/>
          <dgm:bulletEnabled val="1"/>
        </dgm:presLayoutVars>
      </dgm:prSet>
      <dgm:spPr/>
    </dgm:pt>
    <dgm:pt modelId="{DC9D8E0A-674F-4E74-BF10-5C0EF64E638E}" type="pres">
      <dgm:prSet presAssocID="{7B2FF309-5120-45E2-ACC8-F8FAA9DBDA55}" presName="EmptyPlaceHolder" presStyleCnt="0"/>
      <dgm:spPr/>
    </dgm:pt>
  </dgm:ptLst>
  <dgm:cxnLst>
    <dgm:cxn modelId="{A903DE1B-AC8A-4C77-850B-32A9F4D87BCB}" type="presOf" srcId="{5EDA317F-AB2E-47DE-BA46-16FA60C3C561}" destId="{69ED255C-64AC-4764-BC2C-7679ECCC9FE9}" srcOrd="0" destOrd="0" presId="urn:microsoft.com/office/officeart/2016/7/layout/AccentHomeChevronProcess"/>
    <dgm:cxn modelId="{F23BFC27-EEA1-48DD-A68B-3C9BF1AE455D}" type="presOf" srcId="{349299C9-846E-4827-813A-349CCCE20782}" destId="{810D7AA7-A541-4507-BE7F-36CCF210089F}" srcOrd="0" destOrd="0" presId="urn:microsoft.com/office/officeart/2016/7/layout/AccentHomeChevronProcess"/>
    <dgm:cxn modelId="{7B8F902E-4BA3-41AA-9991-54805A6B93DE}" srcId="{55C0B14E-AEA6-48D3-A387-ED4A3A3BF840}" destId="{5EDA317F-AB2E-47DE-BA46-16FA60C3C561}" srcOrd="3" destOrd="0" parTransId="{775EBB35-E8CF-4A14-B0A8-45A53D65E711}" sibTransId="{A75B061E-69EA-487C-8330-1430DA0F139D}"/>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F5A7A062-FA53-4976-B49E-235CE658F38A}" type="presOf" srcId="{EE155DB2-6788-4019-961C-F8B89C275CE8}" destId="{B73D2BBA-574C-491E-A31C-8B6EA5CC871A}"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8A3D4B73-3658-4A4C-9DFE-F59E22A79482}" srcId="{5EDA317F-AB2E-47DE-BA46-16FA60C3C561}" destId="{F757DBC8-3670-4122-937A-47DB91C0F3FE}" srcOrd="0" destOrd="0" parTransId="{8F483F27-8D97-48E5-9210-1B448F1CE277}" sibTransId="{A46A41DD-2CA4-4800-8F85-546ABB24ED07}"/>
    <dgm:cxn modelId="{00A52954-B4C4-4ECD-B0D0-AE5EF5CDC4E1}" type="presOf" srcId="{7B2FF309-5120-45E2-ACC8-F8FAA9DBDA55}" destId="{B89F8758-DA9D-4018-859A-710084D7ABF3}" srcOrd="0" destOrd="0" presId="urn:microsoft.com/office/officeart/2016/7/layout/AccentHomeChevronProcess"/>
    <dgm:cxn modelId="{219EA357-E48B-4A91-91A7-8282DFF10601}" type="presOf" srcId="{55C0B14E-AEA6-48D3-A387-ED4A3A3BF840}" destId="{594BF422-752C-42F3-A230-3D0E6AE9A886}" srcOrd="0" destOrd="0" presId="urn:microsoft.com/office/officeart/2016/7/layout/AccentHomeChevronProcess"/>
    <dgm:cxn modelId="{D8B51958-63B3-49F6-A150-9B1A638B15CE}" type="presOf" srcId="{F757DBC8-3670-4122-937A-47DB91C0F3FE}" destId="{1F1B09A6-DA7E-41D1-B8A6-E3B6E775E5C1}"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D274C7-DB39-45B8-B18F-742495FE5026}" srcId="{7B2FF309-5120-45E2-ACC8-F8FAA9DBDA55}" destId="{EE155DB2-6788-4019-961C-F8B89C275CE8}" srcOrd="0" destOrd="0" parTransId="{8395B9D5-FF39-4045-8569-9C13F11FB1E5}" sibTransId="{F94C628D-62C1-4AF5-B102-2A2AA7FD22DE}"/>
    <dgm:cxn modelId="{D35DB9DA-961B-46CD-BB14-44CD766D8CB7}" srcId="{55C0B14E-AEA6-48D3-A387-ED4A3A3BF840}" destId="{7B2FF309-5120-45E2-ACC8-F8FAA9DBDA55}" srcOrd="4" destOrd="0" parTransId="{2CF5AF8A-5687-489A-9838-EDDBB760D421}" sibTransId="{D5CAA101-B828-45D7-965B-F77CD6FBA109}"/>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505D5263-214F-48F5-9678-AA87C7C04F54}" type="presParOf" srcId="{594BF422-752C-42F3-A230-3D0E6AE9A886}" destId="{0B65942F-B336-42B6-A72B-DA6B6B07B79B}" srcOrd="5" destOrd="0" presId="urn:microsoft.com/office/officeart/2016/7/layout/AccentHomeChevronProcess"/>
    <dgm:cxn modelId="{F0861DFD-F2E8-400C-9B5C-4AA4849B2BE4}" type="presParOf" srcId="{594BF422-752C-42F3-A230-3D0E6AE9A886}" destId="{1D5539F6-8B97-4801-8139-D49EE44FFF3E}" srcOrd="6" destOrd="0" presId="urn:microsoft.com/office/officeart/2016/7/layout/AccentHomeChevronProcess"/>
    <dgm:cxn modelId="{D22CB840-CF4F-404F-97C0-0629311A5E51}" type="presParOf" srcId="{1D5539F6-8B97-4801-8139-D49EE44FFF3E}" destId="{2377F551-4CF6-4656-B644-60A7FC1B0F64}" srcOrd="0" destOrd="0" presId="urn:microsoft.com/office/officeart/2016/7/layout/AccentHomeChevronProcess"/>
    <dgm:cxn modelId="{6FFE5C0B-250C-4EEB-9BDD-E47B6B414225}" type="presParOf" srcId="{1D5539F6-8B97-4801-8139-D49EE44FFF3E}" destId="{69ED255C-64AC-4764-BC2C-7679ECCC9FE9}" srcOrd="1" destOrd="0" presId="urn:microsoft.com/office/officeart/2016/7/layout/AccentHomeChevronProcess"/>
    <dgm:cxn modelId="{EB2B0AEE-0679-4C51-B5D9-13C0989C2DC6}" type="presParOf" srcId="{1D5539F6-8B97-4801-8139-D49EE44FFF3E}" destId="{1F1B09A6-DA7E-41D1-B8A6-E3B6E775E5C1}" srcOrd="2" destOrd="0" presId="urn:microsoft.com/office/officeart/2016/7/layout/AccentHomeChevronProcess"/>
    <dgm:cxn modelId="{21A6189F-60BA-4472-B858-99323388D0B0}" type="presParOf" srcId="{1D5539F6-8B97-4801-8139-D49EE44FFF3E}" destId="{89DACDC6-8676-47A4-A430-164754F46172}" srcOrd="3" destOrd="0" presId="urn:microsoft.com/office/officeart/2016/7/layout/AccentHomeChevronProcess"/>
    <dgm:cxn modelId="{7D7FFE7B-0A37-4D36-9728-C99051BA3C40}" type="presParOf" srcId="{594BF422-752C-42F3-A230-3D0E6AE9A886}" destId="{38A6C30B-D5BF-4A1A-A273-D265DC00F2EC}" srcOrd="7" destOrd="0" presId="urn:microsoft.com/office/officeart/2016/7/layout/AccentHomeChevronProcess"/>
    <dgm:cxn modelId="{626D4800-17BB-462C-BE7D-935B963B6EC7}" type="presParOf" srcId="{594BF422-752C-42F3-A230-3D0E6AE9A886}" destId="{761684DA-3DB5-4618-9A30-6E2731CDFCA3}" srcOrd="8" destOrd="0" presId="urn:microsoft.com/office/officeart/2016/7/layout/AccentHomeChevronProcess"/>
    <dgm:cxn modelId="{2B2ED8B7-5577-4410-8D8A-61A1D71B9F15}" type="presParOf" srcId="{761684DA-3DB5-4618-9A30-6E2731CDFCA3}" destId="{E2C584B7-5B6E-4F6E-A7B8-E679FEF7BC4D}" srcOrd="0" destOrd="0" presId="urn:microsoft.com/office/officeart/2016/7/layout/AccentHomeChevronProcess"/>
    <dgm:cxn modelId="{CFB7BBCC-4189-422A-9163-265E17C16D21}" type="presParOf" srcId="{761684DA-3DB5-4618-9A30-6E2731CDFCA3}" destId="{B89F8758-DA9D-4018-859A-710084D7ABF3}" srcOrd="1" destOrd="0" presId="urn:microsoft.com/office/officeart/2016/7/layout/AccentHomeChevronProcess"/>
    <dgm:cxn modelId="{72C8C8DD-71B0-4E2B-BE4F-7AF4AF3DD218}" type="presParOf" srcId="{761684DA-3DB5-4618-9A30-6E2731CDFCA3}" destId="{B73D2BBA-574C-491E-A31C-8B6EA5CC871A}" srcOrd="2" destOrd="0" presId="urn:microsoft.com/office/officeart/2016/7/layout/AccentHomeChevronProcess"/>
    <dgm:cxn modelId="{34912DD7-C0FC-4C18-ABAB-DA8DF69C4254}" type="presParOf" srcId="{761684DA-3DB5-4618-9A30-6E2731CDFCA3}" destId="{DC9D8E0A-674F-4E74-BF10-5C0EF64E638E}"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chemeClr val="accent2"/>
        </a:solidFill>
        <a:ln>
          <a:solidFill>
            <a:schemeClr val="accent2"/>
          </a:solidFill>
        </a:ln>
      </dgm:spPr>
      <dgm:t>
        <a:bodyPr/>
        <a:lstStyle/>
        <a:p>
          <a:r>
            <a:rPr lang="en-US" b="1" dirty="0"/>
            <a:t>Volunteers Needed</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a:lstStyle/>
        <a:p>
          <a:r>
            <a:rPr lang="en-US" sz="1400" b="0" i="0" u="none" dirty="0"/>
            <a:t>List of all key volunteer positions created by this game plan.</a:t>
          </a:r>
          <a:endParaRPr lang="en-US" sz="1400"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dgm:spPr>
        <a:solidFill>
          <a:schemeClr val="accent1"/>
        </a:solidFill>
        <a:ln>
          <a:solidFill>
            <a:schemeClr val="accent1"/>
          </a:solidFill>
        </a:ln>
      </dgm:spPr>
      <dgm:t>
        <a:bodyPr/>
        <a:lstStyle/>
        <a:p>
          <a:r>
            <a:rPr lang="en-US" b="1" dirty="0"/>
            <a:t>Volunteer Responsibilities</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custT="1"/>
      <dgm:spPr/>
      <dgm:t>
        <a:bodyPr/>
        <a:lstStyle/>
        <a:p>
          <a:r>
            <a:rPr lang="en-US" sz="1400" b="0" i="0" u="none" dirty="0"/>
            <a:t>Clearly indicate the responsibilities of the volunteers</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5"/>
        </a:solidFill>
        <a:ln>
          <a:solidFill>
            <a:schemeClr val="accent5"/>
          </a:solidFill>
        </a:ln>
      </dgm:spPr>
      <dgm:t>
        <a:bodyPr/>
        <a:lstStyle/>
        <a:p>
          <a:r>
            <a:rPr lang="en-US" b="1" dirty="0"/>
            <a:t>Calendar</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a:lstStyle/>
        <a:p>
          <a:r>
            <a:rPr lang="en-US" sz="1400" b="0" i="0" u="none" dirty="0"/>
            <a:t>List any events that are being created with this game plan that need to be added to the youth ministry calendar.</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5EDA317F-AB2E-47DE-BA46-16FA60C3C561}">
      <dgm:prSet phldrT="[Text]"/>
      <dgm:spPr>
        <a:solidFill>
          <a:schemeClr val="accent3"/>
        </a:solidFill>
        <a:ln>
          <a:solidFill>
            <a:schemeClr val="accent3"/>
          </a:solidFill>
        </a:ln>
      </dgm:spPr>
      <dgm:t>
        <a:bodyPr/>
        <a:lstStyle/>
        <a:p>
          <a:r>
            <a:rPr lang="en-US" b="1" dirty="0"/>
            <a:t>Database</a:t>
          </a:r>
        </a:p>
      </dgm:t>
    </dgm:pt>
    <dgm:pt modelId="{775EBB35-E8CF-4A14-B0A8-45A53D65E711}" type="parTrans" cxnId="{7B8F902E-4BA3-41AA-9991-54805A6B93DE}">
      <dgm:prSet/>
      <dgm:spPr/>
      <dgm:t>
        <a:bodyPr/>
        <a:lstStyle/>
        <a:p>
          <a:endParaRPr lang="en-US"/>
        </a:p>
      </dgm:t>
    </dgm:pt>
    <dgm:pt modelId="{A75B061E-69EA-487C-8330-1430DA0F139D}" type="sibTrans" cxnId="{7B8F902E-4BA3-41AA-9991-54805A6B93DE}">
      <dgm:prSet/>
      <dgm:spPr/>
      <dgm:t>
        <a:bodyPr/>
        <a:lstStyle/>
        <a:p>
          <a:endParaRPr lang="en-US"/>
        </a:p>
      </dgm:t>
    </dgm:pt>
    <dgm:pt modelId="{F757DBC8-3670-4122-937A-47DB91C0F3FE}">
      <dgm:prSet phldrT="[Text]" custT="1"/>
      <dgm:spPr/>
      <dgm:t>
        <a:bodyPr/>
        <a:lstStyle/>
        <a:p>
          <a:r>
            <a:rPr lang="en-US" sz="1400" b="0" i="0" u="none" dirty="0"/>
            <a:t>List any particular database needs.</a:t>
          </a:r>
          <a:endParaRPr lang="en-US" sz="1400" dirty="0"/>
        </a:p>
      </dgm:t>
    </dgm:pt>
    <dgm:pt modelId="{8F483F27-8D97-48E5-9210-1B448F1CE277}" type="parTrans" cxnId="{8A3D4B73-3658-4A4C-9DFE-F59E22A79482}">
      <dgm:prSet/>
      <dgm:spPr/>
      <dgm:t>
        <a:bodyPr/>
        <a:lstStyle/>
        <a:p>
          <a:endParaRPr lang="en-US"/>
        </a:p>
      </dgm:t>
    </dgm:pt>
    <dgm:pt modelId="{A46A41DD-2CA4-4800-8F85-546ABB24ED07}" type="sibTrans" cxnId="{8A3D4B73-3658-4A4C-9DFE-F59E22A79482}">
      <dgm:prSet/>
      <dgm:spPr/>
      <dgm:t>
        <a:bodyPr/>
        <a:lstStyle/>
        <a:p>
          <a:endParaRPr lang="en-US"/>
        </a:p>
      </dgm:t>
    </dgm:pt>
    <dgm:pt modelId="{7B2FF309-5120-45E2-ACC8-F8FAA9DBDA55}">
      <dgm:prSet phldrT="[Text]"/>
      <dgm:spPr>
        <a:solidFill>
          <a:schemeClr val="accent4"/>
        </a:solidFill>
        <a:ln>
          <a:solidFill>
            <a:schemeClr val="accent4"/>
          </a:solidFill>
        </a:ln>
      </dgm:spPr>
      <dgm:t>
        <a:bodyPr/>
        <a:lstStyle/>
        <a:p>
          <a:r>
            <a:rPr lang="en-US" b="1" dirty="0"/>
            <a:t>Other Roles</a:t>
          </a:r>
        </a:p>
      </dgm:t>
    </dgm:pt>
    <dgm:pt modelId="{2CF5AF8A-5687-489A-9838-EDDBB760D421}" type="parTrans" cxnId="{D35DB9DA-961B-46CD-BB14-44CD766D8CB7}">
      <dgm:prSet/>
      <dgm:spPr/>
      <dgm:t>
        <a:bodyPr/>
        <a:lstStyle/>
        <a:p>
          <a:endParaRPr lang="en-US"/>
        </a:p>
      </dgm:t>
    </dgm:pt>
    <dgm:pt modelId="{D5CAA101-B828-45D7-965B-F77CD6FBA109}" type="sibTrans" cxnId="{D35DB9DA-961B-46CD-BB14-44CD766D8CB7}">
      <dgm:prSet/>
      <dgm:spPr/>
      <dgm:t>
        <a:bodyPr/>
        <a:lstStyle/>
        <a:p>
          <a:endParaRPr lang="en-US"/>
        </a:p>
      </dgm:t>
    </dgm:pt>
    <dgm:pt modelId="{EE155DB2-6788-4019-961C-F8B89C275CE8}">
      <dgm:prSet phldrT="[Text]" custT="1"/>
      <dgm:spPr/>
      <dgm:t>
        <a:bodyPr/>
        <a:lstStyle/>
        <a:p>
          <a:pPr>
            <a:buFont typeface="+mj-lt"/>
            <a:buAutoNum type="arabicPeriod"/>
          </a:pPr>
          <a:r>
            <a:rPr lang="en-US" sz="1400" b="0" i="0" u="none" dirty="0"/>
            <a:t>List any other roles that will be a part of implementing this game plan.</a:t>
          </a:r>
          <a:endParaRPr lang="en-US" sz="1400" dirty="0"/>
        </a:p>
      </dgm:t>
    </dgm:pt>
    <dgm:pt modelId="{8395B9D5-FF39-4045-8569-9C13F11FB1E5}" type="parTrans" cxnId="{E3D274C7-DB39-45B8-B18F-742495FE5026}">
      <dgm:prSet/>
      <dgm:spPr/>
      <dgm:t>
        <a:bodyPr/>
        <a:lstStyle/>
        <a:p>
          <a:endParaRPr lang="en-US"/>
        </a:p>
      </dgm:t>
    </dgm:pt>
    <dgm:pt modelId="{F94C628D-62C1-4AF5-B102-2A2AA7FD22DE}" type="sibTrans" cxnId="{E3D274C7-DB39-45B8-B18F-742495FE5026}">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2"/>
          </a:solidFill>
        </a:ln>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1"/>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5"/>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0B65942F-B336-42B6-A72B-DA6B6B07B79B}" type="pres">
      <dgm:prSet presAssocID="{9B090D9D-470E-46E2-AABB-0368A52481AA}" presName="space" presStyleCnt="0"/>
      <dgm:spPr/>
    </dgm:pt>
    <dgm:pt modelId="{1D5539F6-8B97-4801-8139-D49EE44FFF3E}" type="pres">
      <dgm:prSet presAssocID="{5EDA317F-AB2E-47DE-BA46-16FA60C3C561}" presName="composite" presStyleCnt="0"/>
      <dgm:spPr/>
    </dgm:pt>
    <dgm:pt modelId="{2377F551-4CF6-4656-B644-60A7FC1B0F64}" type="pres">
      <dgm:prSet presAssocID="{5EDA317F-AB2E-47DE-BA46-16FA60C3C561}" presName="L" presStyleLbl="solidFgAcc1" presStyleIdx="3" presStyleCnt="5">
        <dgm:presLayoutVars>
          <dgm:chMax val="0"/>
          <dgm:chPref val="0"/>
        </dgm:presLayoutVars>
      </dgm:prSet>
      <dgm:spPr>
        <a:ln>
          <a:solidFill>
            <a:schemeClr val="accent3"/>
          </a:solidFill>
        </a:ln>
      </dgm:spPr>
    </dgm:pt>
    <dgm:pt modelId="{69ED255C-64AC-4764-BC2C-7679ECCC9FE9}" type="pres">
      <dgm:prSet presAssocID="{5EDA317F-AB2E-47DE-BA46-16FA60C3C561}" presName="parTx" presStyleLbl="alignNode1" presStyleIdx="3" presStyleCnt="5">
        <dgm:presLayoutVars>
          <dgm:chMax val="0"/>
          <dgm:chPref val="0"/>
          <dgm:bulletEnabled val="1"/>
        </dgm:presLayoutVars>
      </dgm:prSet>
      <dgm:spPr/>
    </dgm:pt>
    <dgm:pt modelId="{1F1B09A6-DA7E-41D1-B8A6-E3B6E775E5C1}" type="pres">
      <dgm:prSet presAssocID="{5EDA317F-AB2E-47DE-BA46-16FA60C3C561}" presName="desTx" presStyleLbl="revTx" presStyleIdx="3" presStyleCnt="5">
        <dgm:presLayoutVars>
          <dgm:chMax val="0"/>
          <dgm:chPref val="0"/>
          <dgm:bulletEnabled val="1"/>
        </dgm:presLayoutVars>
      </dgm:prSet>
      <dgm:spPr/>
    </dgm:pt>
    <dgm:pt modelId="{89DACDC6-8676-47A4-A430-164754F46172}" type="pres">
      <dgm:prSet presAssocID="{5EDA317F-AB2E-47DE-BA46-16FA60C3C561}" presName="EmptyPlaceHolder" presStyleCnt="0"/>
      <dgm:spPr/>
    </dgm:pt>
    <dgm:pt modelId="{38A6C30B-D5BF-4A1A-A273-D265DC00F2EC}" type="pres">
      <dgm:prSet presAssocID="{A75B061E-69EA-487C-8330-1430DA0F139D}" presName="space" presStyleCnt="0"/>
      <dgm:spPr/>
    </dgm:pt>
    <dgm:pt modelId="{761684DA-3DB5-4618-9A30-6E2731CDFCA3}" type="pres">
      <dgm:prSet presAssocID="{7B2FF309-5120-45E2-ACC8-F8FAA9DBDA55}" presName="composite" presStyleCnt="0"/>
      <dgm:spPr/>
    </dgm:pt>
    <dgm:pt modelId="{E2C584B7-5B6E-4F6E-A7B8-E679FEF7BC4D}" type="pres">
      <dgm:prSet presAssocID="{7B2FF309-5120-45E2-ACC8-F8FAA9DBDA55}" presName="L" presStyleLbl="solidFgAcc1" presStyleIdx="4" presStyleCnt="5">
        <dgm:presLayoutVars>
          <dgm:chMax val="0"/>
          <dgm:chPref val="0"/>
        </dgm:presLayoutVars>
      </dgm:prSet>
      <dgm:spPr>
        <a:ln>
          <a:solidFill>
            <a:schemeClr val="accent4"/>
          </a:solidFill>
        </a:ln>
      </dgm:spPr>
    </dgm:pt>
    <dgm:pt modelId="{B89F8758-DA9D-4018-859A-710084D7ABF3}" type="pres">
      <dgm:prSet presAssocID="{7B2FF309-5120-45E2-ACC8-F8FAA9DBDA55}" presName="parTx" presStyleLbl="alignNode1" presStyleIdx="4" presStyleCnt="5">
        <dgm:presLayoutVars>
          <dgm:chMax val="0"/>
          <dgm:chPref val="0"/>
          <dgm:bulletEnabled val="1"/>
        </dgm:presLayoutVars>
      </dgm:prSet>
      <dgm:spPr/>
    </dgm:pt>
    <dgm:pt modelId="{B73D2BBA-574C-491E-A31C-8B6EA5CC871A}" type="pres">
      <dgm:prSet presAssocID="{7B2FF309-5120-45E2-ACC8-F8FAA9DBDA55}" presName="desTx" presStyleLbl="revTx" presStyleIdx="4" presStyleCnt="5">
        <dgm:presLayoutVars>
          <dgm:chMax val="0"/>
          <dgm:chPref val="0"/>
          <dgm:bulletEnabled val="1"/>
        </dgm:presLayoutVars>
      </dgm:prSet>
      <dgm:spPr/>
    </dgm:pt>
    <dgm:pt modelId="{DC9D8E0A-674F-4E74-BF10-5C0EF64E638E}" type="pres">
      <dgm:prSet presAssocID="{7B2FF309-5120-45E2-ACC8-F8FAA9DBDA55}" presName="EmptyPlaceHolder" presStyleCnt="0"/>
      <dgm:spPr/>
    </dgm:pt>
  </dgm:ptLst>
  <dgm:cxnLst>
    <dgm:cxn modelId="{A903DE1B-AC8A-4C77-850B-32A9F4D87BCB}" type="presOf" srcId="{5EDA317F-AB2E-47DE-BA46-16FA60C3C561}" destId="{69ED255C-64AC-4764-BC2C-7679ECCC9FE9}" srcOrd="0" destOrd="0" presId="urn:microsoft.com/office/officeart/2016/7/layout/AccentHomeChevronProcess"/>
    <dgm:cxn modelId="{F23BFC27-EEA1-48DD-A68B-3C9BF1AE455D}" type="presOf" srcId="{349299C9-846E-4827-813A-349CCCE20782}" destId="{810D7AA7-A541-4507-BE7F-36CCF210089F}" srcOrd="0" destOrd="0" presId="urn:microsoft.com/office/officeart/2016/7/layout/AccentHomeChevronProcess"/>
    <dgm:cxn modelId="{7B8F902E-4BA3-41AA-9991-54805A6B93DE}" srcId="{55C0B14E-AEA6-48D3-A387-ED4A3A3BF840}" destId="{5EDA317F-AB2E-47DE-BA46-16FA60C3C561}" srcOrd="3" destOrd="0" parTransId="{775EBB35-E8CF-4A14-B0A8-45A53D65E711}" sibTransId="{A75B061E-69EA-487C-8330-1430DA0F139D}"/>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F5A7A062-FA53-4976-B49E-235CE658F38A}" type="presOf" srcId="{EE155DB2-6788-4019-961C-F8B89C275CE8}" destId="{B73D2BBA-574C-491E-A31C-8B6EA5CC871A}"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8A3D4B73-3658-4A4C-9DFE-F59E22A79482}" srcId="{5EDA317F-AB2E-47DE-BA46-16FA60C3C561}" destId="{F757DBC8-3670-4122-937A-47DB91C0F3FE}" srcOrd="0" destOrd="0" parTransId="{8F483F27-8D97-48E5-9210-1B448F1CE277}" sibTransId="{A46A41DD-2CA4-4800-8F85-546ABB24ED07}"/>
    <dgm:cxn modelId="{00A52954-B4C4-4ECD-B0D0-AE5EF5CDC4E1}" type="presOf" srcId="{7B2FF309-5120-45E2-ACC8-F8FAA9DBDA55}" destId="{B89F8758-DA9D-4018-859A-710084D7ABF3}" srcOrd="0" destOrd="0" presId="urn:microsoft.com/office/officeart/2016/7/layout/AccentHomeChevronProcess"/>
    <dgm:cxn modelId="{219EA357-E48B-4A91-91A7-8282DFF10601}" type="presOf" srcId="{55C0B14E-AEA6-48D3-A387-ED4A3A3BF840}" destId="{594BF422-752C-42F3-A230-3D0E6AE9A886}" srcOrd="0" destOrd="0" presId="urn:microsoft.com/office/officeart/2016/7/layout/AccentHomeChevronProcess"/>
    <dgm:cxn modelId="{D8B51958-63B3-49F6-A150-9B1A638B15CE}" type="presOf" srcId="{F757DBC8-3670-4122-937A-47DB91C0F3FE}" destId="{1F1B09A6-DA7E-41D1-B8A6-E3B6E775E5C1}"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D274C7-DB39-45B8-B18F-742495FE5026}" srcId="{7B2FF309-5120-45E2-ACC8-F8FAA9DBDA55}" destId="{EE155DB2-6788-4019-961C-F8B89C275CE8}" srcOrd="0" destOrd="0" parTransId="{8395B9D5-FF39-4045-8569-9C13F11FB1E5}" sibTransId="{F94C628D-62C1-4AF5-B102-2A2AA7FD22DE}"/>
    <dgm:cxn modelId="{D35DB9DA-961B-46CD-BB14-44CD766D8CB7}" srcId="{55C0B14E-AEA6-48D3-A387-ED4A3A3BF840}" destId="{7B2FF309-5120-45E2-ACC8-F8FAA9DBDA55}" srcOrd="4" destOrd="0" parTransId="{2CF5AF8A-5687-489A-9838-EDDBB760D421}" sibTransId="{D5CAA101-B828-45D7-965B-F77CD6FBA109}"/>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505D5263-214F-48F5-9678-AA87C7C04F54}" type="presParOf" srcId="{594BF422-752C-42F3-A230-3D0E6AE9A886}" destId="{0B65942F-B336-42B6-A72B-DA6B6B07B79B}" srcOrd="5" destOrd="0" presId="urn:microsoft.com/office/officeart/2016/7/layout/AccentHomeChevronProcess"/>
    <dgm:cxn modelId="{F0861DFD-F2E8-400C-9B5C-4AA4849B2BE4}" type="presParOf" srcId="{594BF422-752C-42F3-A230-3D0E6AE9A886}" destId="{1D5539F6-8B97-4801-8139-D49EE44FFF3E}" srcOrd="6" destOrd="0" presId="urn:microsoft.com/office/officeart/2016/7/layout/AccentHomeChevronProcess"/>
    <dgm:cxn modelId="{D22CB840-CF4F-404F-97C0-0629311A5E51}" type="presParOf" srcId="{1D5539F6-8B97-4801-8139-D49EE44FFF3E}" destId="{2377F551-4CF6-4656-B644-60A7FC1B0F64}" srcOrd="0" destOrd="0" presId="urn:microsoft.com/office/officeart/2016/7/layout/AccentHomeChevronProcess"/>
    <dgm:cxn modelId="{6FFE5C0B-250C-4EEB-9BDD-E47B6B414225}" type="presParOf" srcId="{1D5539F6-8B97-4801-8139-D49EE44FFF3E}" destId="{69ED255C-64AC-4764-BC2C-7679ECCC9FE9}" srcOrd="1" destOrd="0" presId="urn:microsoft.com/office/officeart/2016/7/layout/AccentHomeChevronProcess"/>
    <dgm:cxn modelId="{EB2B0AEE-0679-4C51-B5D9-13C0989C2DC6}" type="presParOf" srcId="{1D5539F6-8B97-4801-8139-D49EE44FFF3E}" destId="{1F1B09A6-DA7E-41D1-B8A6-E3B6E775E5C1}" srcOrd="2" destOrd="0" presId="urn:microsoft.com/office/officeart/2016/7/layout/AccentHomeChevronProcess"/>
    <dgm:cxn modelId="{21A6189F-60BA-4472-B858-99323388D0B0}" type="presParOf" srcId="{1D5539F6-8B97-4801-8139-D49EE44FFF3E}" destId="{89DACDC6-8676-47A4-A430-164754F46172}" srcOrd="3" destOrd="0" presId="urn:microsoft.com/office/officeart/2016/7/layout/AccentHomeChevronProcess"/>
    <dgm:cxn modelId="{7D7FFE7B-0A37-4D36-9728-C99051BA3C40}" type="presParOf" srcId="{594BF422-752C-42F3-A230-3D0E6AE9A886}" destId="{38A6C30B-D5BF-4A1A-A273-D265DC00F2EC}" srcOrd="7" destOrd="0" presId="urn:microsoft.com/office/officeart/2016/7/layout/AccentHomeChevronProcess"/>
    <dgm:cxn modelId="{626D4800-17BB-462C-BE7D-935B963B6EC7}" type="presParOf" srcId="{594BF422-752C-42F3-A230-3D0E6AE9A886}" destId="{761684DA-3DB5-4618-9A30-6E2731CDFCA3}" srcOrd="8" destOrd="0" presId="urn:microsoft.com/office/officeart/2016/7/layout/AccentHomeChevronProcess"/>
    <dgm:cxn modelId="{2B2ED8B7-5577-4410-8D8A-61A1D71B9F15}" type="presParOf" srcId="{761684DA-3DB5-4618-9A30-6E2731CDFCA3}" destId="{E2C584B7-5B6E-4F6E-A7B8-E679FEF7BC4D}" srcOrd="0" destOrd="0" presId="urn:microsoft.com/office/officeart/2016/7/layout/AccentHomeChevronProcess"/>
    <dgm:cxn modelId="{CFB7BBCC-4189-422A-9163-265E17C16D21}" type="presParOf" srcId="{761684DA-3DB5-4618-9A30-6E2731CDFCA3}" destId="{B89F8758-DA9D-4018-859A-710084D7ABF3}" srcOrd="1" destOrd="0" presId="urn:microsoft.com/office/officeart/2016/7/layout/AccentHomeChevronProcess"/>
    <dgm:cxn modelId="{72C8C8DD-71B0-4E2B-BE4F-7AF4AF3DD218}" type="presParOf" srcId="{761684DA-3DB5-4618-9A30-6E2731CDFCA3}" destId="{B73D2BBA-574C-491E-A31C-8B6EA5CC871A}" srcOrd="2" destOrd="0" presId="urn:microsoft.com/office/officeart/2016/7/layout/AccentHomeChevronProcess"/>
    <dgm:cxn modelId="{34912DD7-C0FC-4C18-ABAB-DA8DF69C4254}" type="presParOf" srcId="{761684DA-3DB5-4618-9A30-6E2731CDFCA3}" destId="{DC9D8E0A-674F-4E74-BF10-5C0EF64E638E}"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chemeClr val="accent2"/>
        </a:solidFill>
        <a:ln>
          <a:solidFill>
            <a:schemeClr val="accent2"/>
          </a:solidFill>
        </a:ln>
      </dgm:spPr>
      <dgm:t>
        <a:bodyPr/>
        <a:lstStyle/>
        <a:p>
          <a:r>
            <a:rPr lang="en-US" b="1" dirty="0"/>
            <a:t>Implementation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a:lstStyle/>
        <a:p>
          <a:r>
            <a:rPr lang="en-US" sz="2400" b="0" i="0" u="none" dirty="0"/>
            <a:t>List in order the steps to be taken to implement the game plan.</a:t>
          </a:r>
          <a:endParaRPr lang="en-US" sz="2400"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dgm:spPr>
        <a:solidFill>
          <a:schemeClr val="accent1"/>
        </a:solidFill>
        <a:ln>
          <a:solidFill>
            <a:schemeClr val="accent1"/>
          </a:solidFill>
        </a:ln>
      </dgm:spPr>
      <dgm:t>
        <a:bodyPr/>
        <a:lstStyle/>
        <a:p>
          <a:r>
            <a:rPr lang="en-US" b="1" dirty="0"/>
            <a:t>Timeline</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custT="1"/>
      <dgm:spPr/>
      <dgm:t>
        <a:bodyPr/>
        <a:lstStyle/>
        <a:p>
          <a:r>
            <a:rPr lang="en-US" sz="2400" b="0" i="0" u="none" dirty="0"/>
            <a:t>Create a month-by-month timeline in which the game plan will be implemented.</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2">
        <dgm:presLayoutVars>
          <dgm:chMax val="0"/>
          <dgm:chPref val="0"/>
        </dgm:presLayoutVars>
      </dgm:prSet>
      <dgm:spPr>
        <a:ln>
          <a:solidFill>
            <a:schemeClr val="accent2"/>
          </a:solidFill>
        </a:ln>
      </dgm:spPr>
    </dgm:pt>
    <dgm:pt modelId="{CA3A6A4E-2D39-41D2-A6B1-B590D0C452D2}" type="pres">
      <dgm:prSet presAssocID="{AACEAFD5-63CF-4AFC-B46F-BE086C5D447C}" presName="parTx" presStyleLbl="alignNode1" presStyleIdx="0" presStyleCnt="2">
        <dgm:presLayoutVars>
          <dgm:chMax val="0"/>
          <dgm:chPref val="0"/>
          <dgm:bulletEnabled val="1"/>
        </dgm:presLayoutVars>
      </dgm:prSet>
      <dgm:spPr/>
    </dgm:pt>
    <dgm:pt modelId="{810D7AA7-A541-4507-BE7F-36CCF210089F}" type="pres">
      <dgm:prSet presAssocID="{AACEAFD5-63CF-4AFC-B46F-BE086C5D447C}" presName="desTx" presStyleLbl="revTx" presStyleIdx="0" presStyleCnt="2">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2">
        <dgm:presLayoutVars>
          <dgm:chMax val="0"/>
          <dgm:chPref val="0"/>
        </dgm:presLayoutVars>
      </dgm:prSet>
      <dgm:spPr>
        <a:ln>
          <a:solidFill>
            <a:schemeClr val="accent1"/>
          </a:solidFill>
        </a:ln>
      </dgm:spPr>
    </dgm:pt>
    <dgm:pt modelId="{6C46E586-0364-4C52-98F9-74A7ACD803D1}" type="pres">
      <dgm:prSet presAssocID="{D07AD3FD-84FF-467E-9693-752776549C61}" presName="parTx" presStyleLbl="alignNode1" presStyleIdx="1" presStyleCnt="2">
        <dgm:presLayoutVars>
          <dgm:chMax val="0"/>
          <dgm:chPref val="0"/>
          <dgm:bulletEnabled val="1"/>
        </dgm:presLayoutVars>
      </dgm:prSet>
      <dgm:spPr/>
    </dgm:pt>
    <dgm:pt modelId="{5E07F9E4-149C-4A89-848F-4ABDD305F0C5}" type="pres">
      <dgm:prSet presAssocID="{D07AD3FD-84FF-467E-9693-752776549C61}" presName="desTx" presStyleLbl="revTx" presStyleIdx="1" presStyleCnt="2">
        <dgm:presLayoutVars>
          <dgm:chMax val="0"/>
          <dgm:chPref val="0"/>
          <dgm:bulletEnabled val="1"/>
        </dgm:presLayoutVars>
      </dgm:prSet>
      <dgm:spPr/>
    </dgm:pt>
    <dgm:pt modelId="{2928FCAD-BE3F-45AC-93A5-FD98F8A50E00}" type="pres">
      <dgm:prSet presAssocID="{D07AD3FD-84FF-467E-9693-752776549C61}"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909957"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934" y="2872740"/>
          <a:ext cx="2062943" cy="662940"/>
        </a:xfrm>
        <a:prstGeom prst="homePlate">
          <a:avLst>
            <a:gd name="adj" fmla="val 25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Goals &amp; Benchmarks</a:t>
          </a:r>
        </a:p>
      </dsp:txBody>
      <dsp:txXfrm>
        <a:off x="1934" y="2872740"/>
        <a:ext cx="1980076" cy="662940"/>
      </dsp:txXfrm>
    </dsp:sp>
    <dsp:sp modelId="{810D7AA7-A541-4507-BE7F-36CCF210089F}">
      <dsp:nvSpPr>
        <dsp:cNvPr id="0" name=""/>
        <dsp:cNvSpPr/>
      </dsp:nvSpPr>
      <dsp:spPr>
        <a:xfrm>
          <a:off x="166970"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List any goals and benchmarks related to this particular game plan.</a:t>
          </a:r>
          <a:endParaRPr lang="en-US" sz="1400" kern="1200" dirty="0"/>
        </a:p>
      </dsp:txBody>
      <dsp:txXfrm>
        <a:off x="166970" y="982941"/>
        <a:ext cx="1675110" cy="1790777"/>
      </dsp:txXfrm>
    </dsp:sp>
    <dsp:sp modelId="{E41E7729-FD3F-426D-804C-45BD60BD762D}">
      <dsp:nvSpPr>
        <dsp:cNvPr id="0" name=""/>
        <dsp:cNvSpPr/>
      </dsp:nvSpPr>
      <dsp:spPr>
        <a:xfrm rot="5400000">
          <a:off x="104983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961731" y="2872740"/>
          <a:ext cx="2062943" cy="662940"/>
        </a:xfrm>
        <a:prstGeom prst="chevron">
          <a:avLst>
            <a:gd name="adj" fmla="val 2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Rationale</a:t>
          </a:r>
        </a:p>
      </dsp:txBody>
      <dsp:txXfrm>
        <a:off x="2127466" y="2872740"/>
        <a:ext cx="1731473" cy="662940"/>
      </dsp:txXfrm>
    </dsp:sp>
    <dsp:sp modelId="{5E07F9E4-149C-4A89-848F-4ABDD305F0C5}">
      <dsp:nvSpPr>
        <dsp:cNvPr id="0" name=""/>
        <dsp:cNvSpPr/>
      </dsp:nvSpPr>
      <dsp:spPr>
        <a:xfrm>
          <a:off x="2126766"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Why is this game plan being written and implemented?</a:t>
          </a:r>
        </a:p>
      </dsp:txBody>
      <dsp:txXfrm>
        <a:off x="2126766" y="982941"/>
        <a:ext cx="1675110" cy="1790777"/>
      </dsp:txXfrm>
    </dsp:sp>
    <dsp:sp modelId="{473F2067-7126-4D56-A328-5A8CFD3D8D52}">
      <dsp:nvSpPr>
        <dsp:cNvPr id="0" name=""/>
        <dsp:cNvSpPr/>
      </dsp:nvSpPr>
      <dsp:spPr>
        <a:xfrm rot="5400000">
          <a:off x="3009635"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921528" y="2872740"/>
          <a:ext cx="2062943" cy="662940"/>
        </a:xfrm>
        <a:prstGeom prst="chevron">
          <a:avLst>
            <a:gd name="adj" fmla="val 25000"/>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Currently Happening</a:t>
          </a:r>
        </a:p>
      </dsp:txBody>
      <dsp:txXfrm>
        <a:off x="4087263" y="2872740"/>
        <a:ext cx="1731473" cy="662940"/>
      </dsp:txXfrm>
    </dsp:sp>
    <dsp:sp modelId="{FD7B29F2-0D66-4B4B-BC8A-82DA23575305}">
      <dsp:nvSpPr>
        <dsp:cNvPr id="0" name=""/>
        <dsp:cNvSpPr/>
      </dsp:nvSpPr>
      <dsp:spPr>
        <a:xfrm>
          <a:off x="4086563"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List the things in the youth ministry that are already happening that would relate to this particular game plan.</a:t>
          </a:r>
        </a:p>
      </dsp:txBody>
      <dsp:txXfrm>
        <a:off x="4086563" y="982941"/>
        <a:ext cx="1675110" cy="1414310"/>
      </dsp:txXfrm>
    </dsp:sp>
    <dsp:sp modelId="{2377F551-4CF6-4656-B644-60A7FC1B0F64}">
      <dsp:nvSpPr>
        <dsp:cNvPr id="0" name=""/>
        <dsp:cNvSpPr/>
      </dsp:nvSpPr>
      <dsp:spPr>
        <a:xfrm rot="5400000">
          <a:off x="4969432"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69ED255C-64AC-4764-BC2C-7679ECCC9FE9}">
      <dsp:nvSpPr>
        <dsp:cNvPr id="0" name=""/>
        <dsp:cNvSpPr/>
      </dsp:nvSpPr>
      <dsp:spPr>
        <a:xfrm>
          <a:off x="5881324" y="2872740"/>
          <a:ext cx="2062943" cy="66294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Decisions</a:t>
          </a:r>
        </a:p>
      </dsp:txBody>
      <dsp:txXfrm>
        <a:off x="6047059" y="2872740"/>
        <a:ext cx="1731473" cy="662940"/>
      </dsp:txXfrm>
    </dsp:sp>
    <dsp:sp modelId="{1F1B09A6-DA7E-41D1-B8A6-E3B6E775E5C1}">
      <dsp:nvSpPr>
        <dsp:cNvPr id="0" name=""/>
        <dsp:cNvSpPr/>
      </dsp:nvSpPr>
      <dsp:spPr>
        <a:xfrm>
          <a:off x="6046360"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List any decisions that need to be made in order to implement this game plan.</a:t>
          </a:r>
          <a:endParaRPr lang="en-US" sz="1400" kern="1200" dirty="0"/>
        </a:p>
      </dsp:txBody>
      <dsp:txXfrm>
        <a:off x="6046360" y="982941"/>
        <a:ext cx="1675110" cy="1414310"/>
      </dsp:txXfrm>
    </dsp:sp>
    <dsp:sp modelId="{E2C584B7-5B6E-4F6E-A7B8-E679FEF7BC4D}">
      <dsp:nvSpPr>
        <dsp:cNvPr id="0" name=""/>
        <dsp:cNvSpPr/>
      </dsp:nvSpPr>
      <dsp:spPr>
        <a:xfrm rot="5400000">
          <a:off x="692922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9F8758-DA9D-4018-859A-710084D7ABF3}">
      <dsp:nvSpPr>
        <dsp:cNvPr id="0" name=""/>
        <dsp:cNvSpPr/>
      </dsp:nvSpPr>
      <dsp:spPr>
        <a:xfrm>
          <a:off x="7841121" y="2872740"/>
          <a:ext cx="2062943" cy="662940"/>
        </a:xfrm>
        <a:prstGeom prst="chevron">
          <a:avLst>
            <a:gd name="adj" fmla="val 2500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Staff Responsibilities</a:t>
          </a:r>
        </a:p>
      </dsp:txBody>
      <dsp:txXfrm>
        <a:off x="8006856" y="2872740"/>
        <a:ext cx="1731473" cy="662940"/>
      </dsp:txXfrm>
    </dsp:sp>
    <dsp:sp modelId="{B73D2BBA-574C-491E-A31C-8B6EA5CC871A}">
      <dsp:nvSpPr>
        <dsp:cNvPr id="0" name=""/>
        <dsp:cNvSpPr/>
      </dsp:nvSpPr>
      <dsp:spPr>
        <a:xfrm>
          <a:off x="8006156"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Font typeface="+mj-lt"/>
            <a:buNone/>
          </a:pPr>
          <a:r>
            <a:rPr lang="en-US" sz="1400" b="0" i="0" u="none" kern="1200" dirty="0"/>
            <a:t>List the responsibilities of the youth ministry staff related to this game plan.</a:t>
          </a:r>
          <a:endParaRPr lang="en-US" sz="1400" kern="1200" dirty="0"/>
        </a:p>
      </dsp:txBody>
      <dsp:txXfrm>
        <a:off x="8006156" y="982941"/>
        <a:ext cx="1675110" cy="1414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909957"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934" y="2872740"/>
          <a:ext cx="2062943" cy="662940"/>
        </a:xfrm>
        <a:prstGeom prst="homePlate">
          <a:avLst>
            <a:gd name="adj" fmla="val 25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Volunteers Needed</a:t>
          </a:r>
        </a:p>
      </dsp:txBody>
      <dsp:txXfrm>
        <a:off x="1934" y="2872740"/>
        <a:ext cx="1980076" cy="662940"/>
      </dsp:txXfrm>
    </dsp:sp>
    <dsp:sp modelId="{810D7AA7-A541-4507-BE7F-36CCF210089F}">
      <dsp:nvSpPr>
        <dsp:cNvPr id="0" name=""/>
        <dsp:cNvSpPr/>
      </dsp:nvSpPr>
      <dsp:spPr>
        <a:xfrm>
          <a:off x="166970"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List of all key volunteer positions created by this game plan.</a:t>
          </a:r>
          <a:endParaRPr lang="en-US" sz="1400" kern="1200" dirty="0"/>
        </a:p>
      </dsp:txBody>
      <dsp:txXfrm>
        <a:off x="166970" y="982941"/>
        <a:ext cx="1675110" cy="1790777"/>
      </dsp:txXfrm>
    </dsp:sp>
    <dsp:sp modelId="{E41E7729-FD3F-426D-804C-45BD60BD762D}">
      <dsp:nvSpPr>
        <dsp:cNvPr id="0" name=""/>
        <dsp:cNvSpPr/>
      </dsp:nvSpPr>
      <dsp:spPr>
        <a:xfrm rot="5400000">
          <a:off x="104983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961731" y="2872740"/>
          <a:ext cx="2062943" cy="662940"/>
        </a:xfrm>
        <a:prstGeom prst="chevron">
          <a:avLst>
            <a:gd name="adj" fmla="val 2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Volunteer Responsibilities</a:t>
          </a:r>
        </a:p>
      </dsp:txBody>
      <dsp:txXfrm>
        <a:off x="2127466" y="2872740"/>
        <a:ext cx="1731473" cy="662940"/>
      </dsp:txXfrm>
    </dsp:sp>
    <dsp:sp modelId="{5E07F9E4-149C-4A89-848F-4ABDD305F0C5}">
      <dsp:nvSpPr>
        <dsp:cNvPr id="0" name=""/>
        <dsp:cNvSpPr/>
      </dsp:nvSpPr>
      <dsp:spPr>
        <a:xfrm>
          <a:off x="2126766"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Clearly indicate the responsibilities of the volunteers</a:t>
          </a:r>
        </a:p>
      </dsp:txBody>
      <dsp:txXfrm>
        <a:off x="2126766" y="982941"/>
        <a:ext cx="1675110" cy="1414310"/>
      </dsp:txXfrm>
    </dsp:sp>
    <dsp:sp modelId="{473F2067-7126-4D56-A328-5A8CFD3D8D52}">
      <dsp:nvSpPr>
        <dsp:cNvPr id="0" name=""/>
        <dsp:cNvSpPr/>
      </dsp:nvSpPr>
      <dsp:spPr>
        <a:xfrm rot="5400000">
          <a:off x="3009635"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921528" y="2872740"/>
          <a:ext cx="2062943" cy="662940"/>
        </a:xfrm>
        <a:prstGeom prst="chevron">
          <a:avLst>
            <a:gd name="adj" fmla="val 25000"/>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Calendar</a:t>
          </a:r>
        </a:p>
      </dsp:txBody>
      <dsp:txXfrm>
        <a:off x="4087263" y="2872740"/>
        <a:ext cx="1731473" cy="662940"/>
      </dsp:txXfrm>
    </dsp:sp>
    <dsp:sp modelId="{FD7B29F2-0D66-4B4B-BC8A-82DA23575305}">
      <dsp:nvSpPr>
        <dsp:cNvPr id="0" name=""/>
        <dsp:cNvSpPr/>
      </dsp:nvSpPr>
      <dsp:spPr>
        <a:xfrm>
          <a:off x="4086563"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List any events that are being created with this game plan that need to be added to the youth ministry calendar.</a:t>
          </a:r>
        </a:p>
      </dsp:txBody>
      <dsp:txXfrm>
        <a:off x="4086563" y="982941"/>
        <a:ext cx="1675110" cy="1414310"/>
      </dsp:txXfrm>
    </dsp:sp>
    <dsp:sp modelId="{2377F551-4CF6-4656-B644-60A7FC1B0F64}">
      <dsp:nvSpPr>
        <dsp:cNvPr id="0" name=""/>
        <dsp:cNvSpPr/>
      </dsp:nvSpPr>
      <dsp:spPr>
        <a:xfrm rot="5400000">
          <a:off x="4969432"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69ED255C-64AC-4764-BC2C-7679ECCC9FE9}">
      <dsp:nvSpPr>
        <dsp:cNvPr id="0" name=""/>
        <dsp:cNvSpPr/>
      </dsp:nvSpPr>
      <dsp:spPr>
        <a:xfrm>
          <a:off x="5881324" y="2872740"/>
          <a:ext cx="2062943" cy="66294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Database</a:t>
          </a:r>
        </a:p>
      </dsp:txBody>
      <dsp:txXfrm>
        <a:off x="6047059" y="2872740"/>
        <a:ext cx="1731473" cy="662940"/>
      </dsp:txXfrm>
    </dsp:sp>
    <dsp:sp modelId="{1F1B09A6-DA7E-41D1-B8A6-E3B6E775E5C1}">
      <dsp:nvSpPr>
        <dsp:cNvPr id="0" name=""/>
        <dsp:cNvSpPr/>
      </dsp:nvSpPr>
      <dsp:spPr>
        <a:xfrm>
          <a:off x="6046360"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0" i="0" u="none" kern="1200" dirty="0"/>
            <a:t>List any particular database needs.</a:t>
          </a:r>
          <a:endParaRPr lang="en-US" sz="1400" kern="1200" dirty="0"/>
        </a:p>
      </dsp:txBody>
      <dsp:txXfrm>
        <a:off x="6046360" y="982941"/>
        <a:ext cx="1675110" cy="1414310"/>
      </dsp:txXfrm>
    </dsp:sp>
    <dsp:sp modelId="{E2C584B7-5B6E-4F6E-A7B8-E679FEF7BC4D}">
      <dsp:nvSpPr>
        <dsp:cNvPr id="0" name=""/>
        <dsp:cNvSpPr/>
      </dsp:nvSpPr>
      <dsp:spPr>
        <a:xfrm rot="5400000">
          <a:off x="692922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9F8758-DA9D-4018-859A-710084D7ABF3}">
      <dsp:nvSpPr>
        <dsp:cNvPr id="0" name=""/>
        <dsp:cNvSpPr/>
      </dsp:nvSpPr>
      <dsp:spPr>
        <a:xfrm>
          <a:off x="7841121" y="2872740"/>
          <a:ext cx="2062943" cy="662940"/>
        </a:xfrm>
        <a:prstGeom prst="chevron">
          <a:avLst>
            <a:gd name="adj" fmla="val 2500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t>Other Roles</a:t>
          </a:r>
        </a:p>
      </dsp:txBody>
      <dsp:txXfrm>
        <a:off x="8006856" y="2872740"/>
        <a:ext cx="1731473" cy="662940"/>
      </dsp:txXfrm>
    </dsp:sp>
    <dsp:sp modelId="{B73D2BBA-574C-491E-A31C-8B6EA5CC871A}">
      <dsp:nvSpPr>
        <dsp:cNvPr id="0" name=""/>
        <dsp:cNvSpPr/>
      </dsp:nvSpPr>
      <dsp:spPr>
        <a:xfrm>
          <a:off x="8006156"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Font typeface="+mj-lt"/>
            <a:buNone/>
          </a:pPr>
          <a:r>
            <a:rPr lang="en-US" sz="1400" b="0" i="0" u="none" kern="1200" dirty="0"/>
            <a:t>List any other roles that will be a part of implementing this game plan.</a:t>
          </a:r>
          <a:endParaRPr lang="en-US" sz="1400" kern="1200" dirty="0"/>
        </a:p>
      </dsp:txBody>
      <dsp:txXfrm>
        <a:off x="8006156" y="982941"/>
        <a:ext cx="1675110" cy="1414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792710" y="1678275"/>
          <a:ext cx="1988820" cy="400109"/>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644" y="2872740"/>
          <a:ext cx="5001369" cy="662940"/>
        </a:xfrm>
        <a:prstGeom prst="homePlate">
          <a:avLst>
            <a:gd name="adj" fmla="val 25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b="1" kern="1200" dirty="0"/>
            <a:t>Implementation</a:t>
          </a:r>
        </a:p>
      </dsp:txBody>
      <dsp:txXfrm>
        <a:off x="1644" y="2872740"/>
        <a:ext cx="4918502" cy="662940"/>
      </dsp:txXfrm>
    </dsp:sp>
    <dsp:sp modelId="{810D7AA7-A541-4507-BE7F-36CCF210089F}">
      <dsp:nvSpPr>
        <dsp:cNvPr id="0" name=""/>
        <dsp:cNvSpPr/>
      </dsp:nvSpPr>
      <dsp:spPr>
        <a:xfrm>
          <a:off x="401754" y="1123985"/>
          <a:ext cx="4061111" cy="127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0" i="0" u="none" kern="1200" dirty="0"/>
            <a:t>List in order the steps to be taken to implement the game plan.</a:t>
          </a:r>
          <a:endParaRPr lang="en-US" sz="2400" kern="1200" dirty="0"/>
        </a:p>
      </dsp:txBody>
      <dsp:txXfrm>
        <a:off x="401754" y="1123985"/>
        <a:ext cx="4061111" cy="1273266"/>
      </dsp:txXfrm>
    </dsp:sp>
    <dsp:sp modelId="{E41E7729-FD3F-426D-804C-45BD60BD762D}">
      <dsp:nvSpPr>
        <dsp:cNvPr id="0" name=""/>
        <dsp:cNvSpPr/>
      </dsp:nvSpPr>
      <dsp:spPr>
        <a:xfrm rot="5400000">
          <a:off x="4108631" y="1678275"/>
          <a:ext cx="1988820" cy="400109"/>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4902986" y="2872740"/>
          <a:ext cx="5001369" cy="662940"/>
        </a:xfrm>
        <a:prstGeom prst="chevron">
          <a:avLst>
            <a:gd name="adj" fmla="val 2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b="1" kern="1200" dirty="0"/>
            <a:t>Timeline</a:t>
          </a:r>
        </a:p>
      </dsp:txBody>
      <dsp:txXfrm>
        <a:off x="5068721" y="2872740"/>
        <a:ext cx="4669899" cy="662940"/>
      </dsp:txXfrm>
    </dsp:sp>
    <dsp:sp modelId="{5E07F9E4-149C-4A89-848F-4ABDD305F0C5}">
      <dsp:nvSpPr>
        <dsp:cNvPr id="0" name=""/>
        <dsp:cNvSpPr/>
      </dsp:nvSpPr>
      <dsp:spPr>
        <a:xfrm>
          <a:off x="5303095" y="1123985"/>
          <a:ext cx="4061111" cy="127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0" i="0" u="none" kern="1200" dirty="0"/>
            <a:t>Create a month-by-month timeline in which the game plan will be implemented.</a:t>
          </a:r>
        </a:p>
      </dsp:txBody>
      <dsp:txXfrm>
        <a:off x="5303095" y="1123985"/>
        <a:ext cx="4061111" cy="1273266"/>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6/9/2022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ideo" Target="https://www.youtube.com/embed/zyVZ670-jJo?list=PLd8AZSL0LG2PRUwKC29UsfSk7677KMX_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thevirtualassist.net/how-to-get-more-followers-on-tiktok-for-free/" TargetMode="External"/><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hyperlink" Target="https://www.tiktok.com/t/ZTd3Y2MXP/?k=1"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video" Target="https://www.youtube.com/embed/9HQv0IzkmGc?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tn.hms.harvard.edu/flash/2018/asked-dont-sheep-shrink-rain/" TargetMode="Externa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dafongman/27143314650/"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flickr.com/photos/36041246@N00/3114045107/" TargetMode="External"/><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349173" y="1356360"/>
            <a:ext cx="10429169" cy="2843784"/>
          </a:xfrm>
        </p:spPr>
        <p:txBody>
          <a:bodyPr>
            <a:normAutofit/>
          </a:bodyPr>
          <a:lstStyle/>
          <a:p>
            <a:r>
              <a:rPr lang="en-US" sz="4000" spc="400" dirty="0">
                <a:solidFill>
                  <a:schemeClr val="bg1"/>
                </a:solidFill>
              </a:rPr>
              <a:t>ADVANCING THE KINGDOM FOR</a:t>
            </a:r>
            <a:br>
              <a:rPr lang="en-US" sz="5400" spc="400" dirty="0">
                <a:solidFill>
                  <a:schemeClr val="bg1"/>
                </a:solidFill>
              </a:rPr>
            </a:br>
            <a:r>
              <a:rPr lang="en-US" sz="8000" spc="400" dirty="0">
                <a:solidFill>
                  <a:schemeClr val="bg1"/>
                </a:solidFill>
              </a:rPr>
              <a:t>MAXIMUM IMPACT </a:t>
            </a:r>
            <a:endParaRPr lang="en-US" sz="8000"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p:txBody>
          <a:bodyPr/>
          <a:lstStyle/>
          <a:p>
            <a:r>
              <a:rPr lang="en-US" sz="2000" dirty="0">
                <a:solidFill>
                  <a:schemeClr val="bg1"/>
                </a:solidFill>
              </a:rPr>
              <a:t>JUNE 10, 2022</a:t>
            </a:r>
          </a:p>
        </p:txBody>
      </p:sp>
      <p:pic>
        <p:nvPicPr>
          <p:cNvPr id="1026" name="Picture 2">
            <a:extLst>
              <a:ext uri="{FF2B5EF4-FFF2-40B4-BE49-F238E27FC236}">
                <a16:creationId xmlns:a16="http://schemas.microsoft.com/office/drawing/2014/main" id="{1A321E6E-67F4-B466-CAB7-3A39A6E03D5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7641609" y="5381896"/>
            <a:ext cx="3093447" cy="91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ecorated wedding table">
            <a:extLst>
              <a:ext uri="{FF2B5EF4-FFF2-40B4-BE49-F238E27FC236}">
                <a16:creationId xmlns:a16="http://schemas.microsoft.com/office/drawing/2014/main" id="{ED96FA7C-4AF8-701B-93E0-84FEFCE04C3A}"/>
              </a:ext>
            </a:extLst>
          </p:cNvPr>
          <p:cNvPicPr>
            <a:picLocks noChangeAspect="1"/>
          </p:cNvPicPr>
          <p:nvPr/>
        </p:nvPicPr>
        <p:blipFill rotWithShape="1">
          <a:blip r:embed="rId2"/>
          <a:srcRect b="15730"/>
          <a:stretch/>
        </p:blipFill>
        <p:spPr>
          <a:xfrm>
            <a:off x="20" y="-22"/>
            <a:ext cx="12191977" cy="6858022"/>
          </a:xfrm>
          <a:prstGeom prst="rect">
            <a:avLst/>
          </a:prstGeom>
        </p:spPr>
      </p:pic>
      <p:sp>
        <p:nvSpPr>
          <p:cNvPr id="21" name="Rectangle 1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643466" y="643467"/>
            <a:ext cx="5452529" cy="3569242"/>
          </a:xfrm>
        </p:spPr>
        <p:txBody>
          <a:bodyPr anchor="t">
            <a:normAutofit/>
          </a:bodyPr>
          <a:lstStyle/>
          <a:p>
            <a:pPr algn="l"/>
            <a:r>
              <a:rPr lang="en-US" spc="400">
                <a:latin typeface="+mn-lt"/>
              </a:rPr>
              <a:t>lunch</a:t>
            </a:r>
            <a:endParaRPr lang="en-US" dirty="0"/>
          </a:p>
        </p:txBody>
      </p:sp>
      <p:sp>
        <p:nvSpPr>
          <p:cNvPr id="22" name="Rectangle 1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79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a:xfrm>
            <a:off x="5761608" y="583345"/>
            <a:ext cx="5279179" cy="2274155"/>
          </a:xfrm>
        </p:spPr>
        <p:txBody>
          <a:bodyPr vert="horz" lIns="91440" tIns="45720" rIns="91440" bIns="45720" rtlCol="0" anchor="b">
            <a:normAutofit/>
          </a:bodyPr>
          <a:lstStyle/>
          <a:p>
            <a:r>
              <a:rPr lang="en-US" sz="5000" b="1" i="0" kern="1200" cap="all" baseline="0" dirty="0">
                <a:latin typeface="+mj-lt"/>
                <a:ea typeface="+mj-ea"/>
                <a:cs typeface="+mj-cs"/>
              </a:rPr>
              <a:t>Systems for growth</a:t>
            </a:r>
          </a:p>
        </p:txBody>
      </p:sp>
      <p:pic>
        <p:nvPicPr>
          <p:cNvPr id="9" name="Picture Placeholder 8" descr="A person holding a globe&#10;&#10;Description automatically generated with low confidence">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2"/>
          <a:srcRect l="26571" r="31430" b="3"/>
          <a:stretch/>
        </p:blipFill>
        <p:spPr>
          <a:xfrm>
            <a:off x="1777111" y="407499"/>
            <a:ext cx="1952279" cy="1952279"/>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p:spPr>
      </p:pic>
      <p:sp>
        <p:nvSpPr>
          <p:cNvPr id="22" name="Date Placeholder 21">
            <a:extLst>
              <a:ext uri="{FF2B5EF4-FFF2-40B4-BE49-F238E27FC236}">
                <a16:creationId xmlns:a16="http://schemas.microsoft.com/office/drawing/2014/main" id="{692474E6-3035-46B8-9C05-9B4204E8ED39}"/>
              </a:ext>
            </a:extLst>
          </p:cNvPr>
          <p:cNvSpPr>
            <a:spLocks noGrp="1"/>
          </p:cNvSpPr>
          <p:nvPr>
            <p:ph type="dt" sz="half" idx="10"/>
          </p:nvPr>
        </p:nvSpPr>
        <p:spPr>
          <a:xfrm>
            <a:off x="661988" y="198437"/>
            <a:ext cx="2743200" cy="365125"/>
          </a:xfrm>
        </p:spPr>
        <p:txBody>
          <a:bodyPr vert="horz" lIns="91440" tIns="45720" rIns="91440" bIns="45720" rtlCol="0" anchor="ctr">
            <a:normAutofit/>
          </a:bodyPr>
          <a:lstStyle/>
          <a:p>
            <a:pPr>
              <a:spcAft>
                <a:spcPts val="600"/>
              </a:spcAft>
            </a:pPr>
            <a:r>
              <a:rPr lang="en-US" dirty="0"/>
              <a:t>6/10/2022</a:t>
            </a:r>
            <a:endParaRPr lang="en-US"/>
          </a:p>
        </p:txBody>
      </p:sp>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11</a:t>
            </a:fld>
            <a:endParaRPr lang="en-US"/>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a:xfrm rot="16200000">
            <a:off x="-550212" y="1934585"/>
            <a:ext cx="2789529"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Advancing the kingdom</a:t>
            </a:r>
          </a:p>
        </p:txBody>
      </p:sp>
      <p:sp>
        <p:nvSpPr>
          <p:cNvPr id="33" name="Graphic 32">
            <a:extLst>
              <a:ext uri="{FF2B5EF4-FFF2-40B4-BE49-F238E27FC236}">
                <a16:creationId xmlns:a16="http://schemas.microsoft.com/office/drawing/2014/main" id="{5DFC1D2F-D2C1-4B4C-A109-43567B85E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35" name="Graphic 33">
            <a:extLst>
              <a:ext uri="{FF2B5EF4-FFF2-40B4-BE49-F238E27FC236}">
                <a16:creationId xmlns:a16="http://schemas.microsoft.com/office/drawing/2014/main" id="{FDE74ABC-C18D-4D27-A77F-43594963B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37" name="Straight Connector 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1" name="Picture Placeholder 10" descr="A seedling growing out of the ground&#10;&#10;Description automatically generated with low confidence">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3"/>
          <a:srcRect l="9382"/>
          <a:stretch/>
        </p:blipFill>
        <p:spPr>
          <a:xfrm>
            <a:off x="1092905" y="4018981"/>
            <a:ext cx="3854161" cy="2839019"/>
          </a:xfrm>
          <a:custGeom>
            <a:avLst/>
            <a:gdLst/>
            <a:ahLst/>
            <a:cxnLst/>
            <a:rect l="l" t="t" r="r" b="b"/>
            <a:pathLst>
              <a:path w="3854161" h="2839019">
                <a:moveTo>
                  <a:pt x="1927081" y="0"/>
                </a:moveTo>
                <a:cubicBezTo>
                  <a:pt x="2991378" y="0"/>
                  <a:pt x="3854161" y="862783"/>
                  <a:pt x="3854161" y="1927081"/>
                </a:cubicBezTo>
                <a:cubicBezTo>
                  <a:pt x="3854161" y="2193155"/>
                  <a:pt x="3800237" y="2446635"/>
                  <a:pt x="3702722" y="2677188"/>
                </a:cubicBezTo>
                <a:lnTo>
                  <a:pt x="3624763" y="2839019"/>
                </a:lnTo>
                <a:lnTo>
                  <a:pt x="229398" y="2839019"/>
                </a:lnTo>
                <a:lnTo>
                  <a:pt x="151440" y="2677188"/>
                </a:lnTo>
                <a:cubicBezTo>
                  <a:pt x="53924" y="2446635"/>
                  <a:pt x="0" y="2193155"/>
                  <a:pt x="0" y="1927081"/>
                </a:cubicBezTo>
                <a:cubicBezTo>
                  <a:pt x="0" y="862783"/>
                  <a:pt x="862783" y="0"/>
                  <a:pt x="1927081" y="0"/>
                </a:cubicBezTo>
                <a:close/>
              </a:path>
            </a:pathLst>
          </a:custGeom>
        </p:spPr>
      </p:pic>
      <p:pic>
        <p:nvPicPr>
          <p:cNvPr id="13" name="Picture Placeholder 12">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4"/>
          <a:srcRect l="13310" r="19940"/>
          <a:stretch/>
        </p:blipFill>
        <p:spPr>
          <a:xfrm>
            <a:off x="3528344" y="1972581"/>
            <a:ext cx="2290066" cy="2290066"/>
          </a:xfrm>
          <a:custGeom>
            <a:avLst/>
            <a:gdLst/>
            <a:ahLst/>
            <a:cxnLst/>
            <a:rect l="l" t="t" r="r" b="b"/>
            <a:pathLst>
              <a:path w="2581968" h="2581968">
                <a:moveTo>
                  <a:pt x="1290984" y="0"/>
                </a:moveTo>
                <a:cubicBezTo>
                  <a:pt x="2003975" y="0"/>
                  <a:pt x="2581968" y="577993"/>
                  <a:pt x="2581968" y="1290984"/>
                </a:cubicBezTo>
                <a:cubicBezTo>
                  <a:pt x="2581968" y="2003975"/>
                  <a:pt x="2003975" y="2581968"/>
                  <a:pt x="1290984" y="2581968"/>
                </a:cubicBezTo>
                <a:cubicBezTo>
                  <a:pt x="577993" y="2581968"/>
                  <a:pt x="0" y="2003975"/>
                  <a:pt x="0" y="1290984"/>
                </a:cubicBezTo>
                <a:cubicBezTo>
                  <a:pt x="0" y="577993"/>
                  <a:pt x="577993" y="0"/>
                  <a:pt x="1290984" y="0"/>
                </a:cubicBezTo>
                <a:close/>
              </a:path>
            </a:pathLst>
          </a:custGeom>
        </p:spPr>
      </p:pic>
      <p:sp>
        <p:nvSpPr>
          <p:cNvPr id="39" name="Graphic 31">
            <a:extLst>
              <a:ext uri="{FF2B5EF4-FFF2-40B4-BE49-F238E27FC236}">
                <a16:creationId xmlns:a16="http://schemas.microsoft.com/office/drawing/2014/main" id="{1CF7DF92-B01A-4340-9465-5B2DC9650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pic>
        <p:nvPicPr>
          <p:cNvPr id="15" name="Picture Placeholder 14" descr="A group of people using laptops&#10;&#10;Description automatically generated with low confidence">
            <a:extLst>
              <a:ext uri="{FF2B5EF4-FFF2-40B4-BE49-F238E27FC236}">
                <a16:creationId xmlns:a16="http://schemas.microsoft.com/office/drawing/2014/main" id="{3D15FDC1-74B5-4FD8-BD17-0E2502C411A6}"/>
              </a:ext>
            </a:extLst>
          </p:cNvPr>
          <p:cNvPicPr>
            <a:picLocks noGrp="1" noChangeAspect="1"/>
          </p:cNvPicPr>
          <p:nvPr>
            <p:ph type="pic" sz="quarter" idx="17"/>
          </p:nvPr>
        </p:nvPicPr>
        <p:blipFill rotWithShape="1">
          <a:blip r:embed="rId5"/>
          <a:srcRect l="1734" r="19392" b="3"/>
          <a:stretch/>
        </p:blipFill>
        <p:spPr>
          <a:xfrm>
            <a:off x="5579539" y="4386312"/>
            <a:ext cx="3119293" cy="2471687"/>
          </a:xfrm>
          <a:custGeom>
            <a:avLst/>
            <a:gdLst/>
            <a:ahLst/>
            <a:cxnLst/>
            <a:rect l="l" t="t" r="r" b="b"/>
            <a:pathLst>
              <a:path w="3555818" h="2817584">
                <a:moveTo>
                  <a:pt x="1777909" y="0"/>
                </a:moveTo>
                <a:cubicBezTo>
                  <a:pt x="2759821" y="0"/>
                  <a:pt x="3555818" y="795997"/>
                  <a:pt x="3555818" y="1777909"/>
                </a:cubicBezTo>
                <a:cubicBezTo>
                  <a:pt x="3555818" y="2146126"/>
                  <a:pt x="3443881" y="2488199"/>
                  <a:pt x="3252179" y="2771955"/>
                </a:cubicBezTo>
                <a:lnTo>
                  <a:pt x="3218058" y="2817584"/>
                </a:lnTo>
                <a:lnTo>
                  <a:pt x="337760" y="2817584"/>
                </a:lnTo>
                <a:lnTo>
                  <a:pt x="303639" y="2771955"/>
                </a:lnTo>
                <a:cubicBezTo>
                  <a:pt x="111937" y="2488199"/>
                  <a:pt x="0" y="2146126"/>
                  <a:pt x="0" y="1777909"/>
                </a:cubicBezTo>
                <a:cubicBezTo>
                  <a:pt x="0" y="795997"/>
                  <a:pt x="795997" y="0"/>
                  <a:pt x="1777909" y="0"/>
                </a:cubicBezTo>
                <a:close/>
              </a:path>
            </a:pathLst>
          </a:custGeom>
        </p:spPr>
      </p:pic>
    </p:spTree>
    <p:extLst>
      <p:ext uri="{BB962C8B-B14F-4D97-AF65-F5344CB8AC3E}">
        <p14:creationId xmlns:p14="http://schemas.microsoft.com/office/powerpoint/2010/main" val="927313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14">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42" name="Rectangle 16">
            <a:extLst>
              <a:ext uri="{FF2B5EF4-FFF2-40B4-BE49-F238E27FC236}">
                <a16:creationId xmlns:a16="http://schemas.microsoft.com/office/drawing/2014/main" id="{6E37B132-9C54-4236-8910-3340177AD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a:extLst>
              <a:ext uri="{FF2B5EF4-FFF2-40B4-BE49-F238E27FC236}">
                <a16:creationId xmlns:a16="http://schemas.microsoft.com/office/drawing/2014/main" id="{D472C551-D440-40DF-9260-BDB9AC409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8" name="Picture Placeholder 7" descr="A person holding a globe&#10;&#10;Description automatically generated with low confidence">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duotone>
              <a:schemeClr val="accent1">
                <a:shade val="45000"/>
                <a:satMod val="135000"/>
              </a:schemeClr>
              <a:prstClr val="white"/>
            </a:duotone>
            <a:alphaModFix amt="35000"/>
          </a:blip>
          <a:srcRect l="10266" r="15121" b="-1"/>
          <a:stretch/>
        </p:blipFill>
        <p:spPr>
          <a:xfrm>
            <a:off x="1" y="10"/>
            <a:ext cx="12183122" cy="6857989"/>
          </a:xfrm>
          <a:prstGeom prst="rect">
            <a:avLst/>
          </a:prstGeo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994873" y="2271449"/>
            <a:ext cx="6347918" cy="3670098"/>
          </a:xfrm>
        </p:spPr>
        <p:txBody>
          <a:bodyPr vert="horz" lIns="91440" tIns="45720" rIns="91440" bIns="45720" rtlCol="0" anchor="b">
            <a:normAutofit/>
          </a:bodyPr>
          <a:lstStyle/>
          <a:p>
            <a:pPr>
              <a:lnSpc>
                <a:spcPct val="90000"/>
              </a:lnSpc>
              <a:spcBef>
                <a:spcPct val="0"/>
              </a:spcBef>
            </a:pPr>
            <a:r>
              <a:rPr lang="en-US" sz="8000" b="1" i="0" kern="1200" cap="all" baseline="0" dirty="0">
                <a:solidFill>
                  <a:srgbClr val="FFFFFF"/>
                </a:solidFill>
                <a:latin typeface="+mj-lt"/>
                <a:ea typeface="+mj-ea"/>
                <a:cs typeface="+mj-cs"/>
              </a:rPr>
              <a:t>Missions</a:t>
            </a:r>
          </a:p>
        </p:txBody>
      </p:sp>
      <p:cxnSp>
        <p:nvCxnSpPr>
          <p:cNvPr id="44" name="Straight Connector 2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453437" y="623907"/>
            <a:ext cx="3738563" cy="365125"/>
          </a:xfrm>
        </p:spPr>
        <p:txBody>
          <a:bodyPr vert="horz" lIns="91440" tIns="45720" rIns="91440" bIns="45720" rtlCol="0" anchor="ctr">
            <a:normAutofit/>
          </a:bodyPr>
          <a:lstStyle/>
          <a:p>
            <a:pPr>
              <a:spcAft>
                <a:spcPts val="600"/>
              </a:spcAft>
            </a:pPr>
            <a:r>
              <a:rPr lang="en-US" b="1" i="0" kern="1200" cap="all" spc="100" baseline="0">
                <a:solidFill>
                  <a:srgbClr val="FFFFFF"/>
                </a:solidFill>
                <a:latin typeface="+mn-lt"/>
                <a:ea typeface="+mn-ea"/>
                <a:cs typeface="+mn-cs"/>
              </a:rPr>
              <a:t>Advancing the kingdom</a:t>
            </a:r>
          </a:p>
        </p:txBody>
      </p:sp>
      <p:sp>
        <p:nvSpPr>
          <p:cNvPr id="45"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340" y="122578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4855" y="1685867"/>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7"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87962" y="217569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12</a:t>
            </a:fld>
            <a:endParaRPr lang="en-US">
              <a:solidFill>
                <a:srgbClr val="FFFFFF"/>
              </a:solidFill>
            </a:endParaRPr>
          </a:p>
        </p:txBody>
      </p:sp>
    </p:spTree>
    <p:extLst>
      <p:ext uri="{BB962C8B-B14F-4D97-AF65-F5344CB8AC3E}">
        <p14:creationId xmlns:p14="http://schemas.microsoft.com/office/powerpoint/2010/main" val="3561473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6" name="Straight Connector 27">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7" name="Rectangle 2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38200" y="400895"/>
            <a:ext cx="3444073" cy="365125"/>
          </a:xfrm>
        </p:spPr>
        <p:txBody>
          <a:bodyPr vert="horz" lIns="91440" tIns="45720" rIns="91440" bIns="45720" rtlCol="0" anchor="ctr">
            <a:normAutofit/>
          </a:bodyPr>
          <a:lstStyle/>
          <a:p>
            <a:pPr algn="l">
              <a:spcAft>
                <a:spcPts val="600"/>
              </a:spcAft>
            </a:pPr>
            <a:r>
              <a:rPr lang="en-US" b="1" i="0" kern="1200" cap="all" spc="100" baseline="0">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400895"/>
            <a:ext cx="2743200" cy="365125"/>
          </a:xfrm>
        </p:spPr>
        <p:txBody>
          <a:bodyPr vert="horz" lIns="91440" tIns="45720" rIns="91440" bIns="45720" rtlCol="0" anchor="ctr">
            <a:normAutofit/>
          </a:bodyPr>
          <a:lstStyle/>
          <a:p>
            <a:pPr>
              <a:spcAft>
                <a:spcPts val="600"/>
              </a:spcAft>
            </a:pPr>
            <a:fld id="{D8DA9DAA-006C-4F4B-980E-E3DF019B24E2}" type="slidenum">
              <a:rPr lang="en-US"/>
              <a:pPr>
                <a:spcAft>
                  <a:spcPts val="600"/>
                </a:spcAft>
              </a:pPr>
              <a:t>13</a:t>
            </a:fld>
            <a:endParaRPr lang="en-US"/>
          </a:p>
        </p:txBody>
      </p:sp>
      <p:sp>
        <p:nvSpPr>
          <p:cNvPr id="38" name="Freeform: Shape 31">
            <a:extLst>
              <a:ext uri="{FF2B5EF4-FFF2-40B4-BE49-F238E27FC236}">
                <a16:creationId xmlns:a16="http://schemas.microsoft.com/office/drawing/2014/main" id="{F44791F0-E593-4664-B4D9-7C1368F0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5206" y="1002832"/>
            <a:ext cx="9956794" cy="5855169"/>
          </a:xfrm>
          <a:custGeom>
            <a:avLst/>
            <a:gdLst>
              <a:gd name="connsiteX0" fmla="*/ 5261761 w 9956794"/>
              <a:gd name="connsiteY0" fmla="*/ 0 h 5855169"/>
              <a:gd name="connsiteX1" fmla="*/ 9888456 w 9956794"/>
              <a:gd name="connsiteY1" fmla="*/ 2753694 h 5855169"/>
              <a:gd name="connsiteX2" fmla="*/ 9956794 w 9956794"/>
              <a:gd name="connsiteY2" fmla="*/ 2887122 h 5855169"/>
              <a:gd name="connsiteX3" fmla="*/ 9956794 w 9956794"/>
              <a:gd name="connsiteY3" fmla="*/ 5855169 h 5855169"/>
              <a:gd name="connsiteX4" fmla="*/ 34209 w 9956794"/>
              <a:gd name="connsiteY4" fmla="*/ 5855169 h 5855169"/>
              <a:gd name="connsiteX5" fmla="*/ 27166 w 9956794"/>
              <a:gd name="connsiteY5" fmla="*/ 5799746 h 5855169"/>
              <a:gd name="connsiteX6" fmla="*/ 0 w 9956794"/>
              <a:gd name="connsiteY6" fmla="*/ 5261761 h 5855169"/>
              <a:gd name="connsiteX7" fmla="*/ 5261761 w 9956794"/>
              <a:gd name="connsiteY7" fmla="*/ 0 h 585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6794" h="5855169">
                <a:moveTo>
                  <a:pt x="5261761" y="0"/>
                </a:moveTo>
                <a:cubicBezTo>
                  <a:pt x="7259629" y="0"/>
                  <a:pt x="8997433" y="1113470"/>
                  <a:pt x="9888456" y="2753694"/>
                </a:cubicBezTo>
                <a:lnTo>
                  <a:pt x="9956794" y="2887122"/>
                </a:lnTo>
                <a:lnTo>
                  <a:pt x="9956794" y="5855169"/>
                </a:lnTo>
                <a:lnTo>
                  <a:pt x="34209" y="5855169"/>
                </a:lnTo>
                <a:lnTo>
                  <a:pt x="27166" y="5799746"/>
                </a:lnTo>
                <a:cubicBezTo>
                  <a:pt x="9203" y="5622861"/>
                  <a:pt x="0" y="5443386"/>
                  <a:pt x="0" y="5261761"/>
                </a:cubicBezTo>
                <a:cubicBezTo>
                  <a:pt x="0" y="2355771"/>
                  <a:pt x="2355771" y="0"/>
                  <a:pt x="5261761"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l="1254" r="1256" b="2"/>
          <a:stretch/>
        </p:blipFill>
        <p:spPr>
          <a:xfrm>
            <a:off x="2476192" y="1277152"/>
            <a:ext cx="9715808" cy="5580849"/>
          </a:xfrm>
          <a:custGeom>
            <a:avLst/>
            <a:gdLst/>
            <a:ahLst/>
            <a:cxnLst/>
            <a:rect l="l" t="t" r="r" b="b"/>
            <a:pathLst>
              <a:path w="9715808" h="5580849">
                <a:moveTo>
                  <a:pt x="5261761" y="0"/>
                </a:moveTo>
                <a:cubicBezTo>
                  <a:pt x="7078005" y="0"/>
                  <a:pt x="8679319" y="920223"/>
                  <a:pt x="9624896" y="2319861"/>
                </a:cubicBezTo>
                <a:lnTo>
                  <a:pt x="9715808" y="2461670"/>
                </a:lnTo>
                <a:lnTo>
                  <a:pt x="9715808" y="5580849"/>
                </a:lnTo>
                <a:lnTo>
                  <a:pt x="10521" y="5580849"/>
                </a:lnTo>
                <a:lnTo>
                  <a:pt x="6847" y="5532531"/>
                </a:lnTo>
                <a:cubicBezTo>
                  <a:pt x="2301" y="5442848"/>
                  <a:pt x="0" y="5352573"/>
                  <a:pt x="0" y="5261761"/>
                </a:cubicBezTo>
                <a:cubicBezTo>
                  <a:pt x="0" y="2355771"/>
                  <a:pt x="2355771" y="0"/>
                  <a:pt x="5261761" y="0"/>
                </a:cubicBezTo>
                <a:close/>
              </a:path>
            </a:pathLst>
          </a:custGeom>
        </p:spPr>
      </p:pic>
      <p:sp>
        <p:nvSpPr>
          <p:cNvPr id="3" name="TextBox 2">
            <a:extLst>
              <a:ext uri="{FF2B5EF4-FFF2-40B4-BE49-F238E27FC236}">
                <a16:creationId xmlns:a16="http://schemas.microsoft.com/office/drawing/2014/main" id="{CE421054-0D49-DAEE-D671-9F4ACDC17183}"/>
              </a:ext>
            </a:extLst>
          </p:cNvPr>
          <p:cNvSpPr txBox="1"/>
          <p:nvPr/>
        </p:nvSpPr>
        <p:spPr>
          <a:xfrm>
            <a:off x="565150" y="1122832"/>
            <a:ext cx="2838449" cy="3416320"/>
          </a:xfrm>
          <a:prstGeom prst="rect">
            <a:avLst/>
          </a:prstGeom>
          <a:noFill/>
        </p:spPr>
        <p:txBody>
          <a:bodyPr wrap="square" rtlCol="0">
            <a:spAutoFit/>
          </a:bodyPr>
          <a:lstStyle/>
          <a:p>
            <a:r>
              <a:rPr lang="en-US" sz="3600" b="1" dirty="0">
                <a:solidFill>
                  <a:schemeClr val="accent1"/>
                </a:solidFill>
                <a:latin typeface="+mj-lt"/>
              </a:rPr>
              <a:t>In 10 years, what would the headline be for your church?</a:t>
            </a:r>
          </a:p>
        </p:txBody>
      </p:sp>
    </p:spTree>
    <p:extLst>
      <p:ext uri="{BB962C8B-B14F-4D97-AF65-F5344CB8AC3E}">
        <p14:creationId xmlns:p14="http://schemas.microsoft.com/office/powerpoint/2010/main" val="861479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17278C5-34E8-4293-BE47-73B18483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duotone>
              <a:schemeClr val="accent1">
                <a:shade val="45000"/>
                <a:satMod val="135000"/>
              </a:schemeClr>
              <a:prstClr val="white"/>
            </a:duotone>
            <a:alphaModFix amt="35000"/>
          </a:blip>
          <a:srcRect r="15112" b="1"/>
          <a:stretch/>
        </p:blipFill>
        <p:spPr>
          <a:xfrm>
            <a:off x="20" y="-8877"/>
            <a:ext cx="12191980" cy="6858000"/>
          </a:xfrm>
          <a:prstGeom prst="rect">
            <a:avLst/>
          </a:prstGeo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1256275" y="2271449"/>
            <a:ext cx="9679449" cy="2847058"/>
          </a:xfrm>
        </p:spPr>
        <p:txBody>
          <a:bodyPr vert="horz" lIns="91440" tIns="45720" rIns="91440" bIns="45720" rtlCol="0" anchor="b">
            <a:normAutofit/>
          </a:bodyPr>
          <a:lstStyle/>
          <a:p>
            <a:pPr>
              <a:lnSpc>
                <a:spcPct val="90000"/>
              </a:lnSpc>
              <a:spcBef>
                <a:spcPct val="0"/>
              </a:spcBef>
            </a:pPr>
            <a:r>
              <a:rPr lang="en-US" sz="7200" b="1" i="0" kern="1200" cap="all" baseline="0">
                <a:solidFill>
                  <a:srgbClr val="FFFFFF"/>
                </a:solidFill>
                <a:latin typeface="+mj-lt"/>
                <a:ea typeface="+mj-ea"/>
                <a:cs typeface="+mj-cs"/>
              </a:rPr>
              <a:t>database</a:t>
            </a:r>
          </a:p>
        </p:txBody>
      </p:sp>
      <p:cxnSp>
        <p:nvCxnSpPr>
          <p:cNvPr id="82" name="Straight Connector 8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505757" y="623907"/>
            <a:ext cx="3633923" cy="365125"/>
          </a:xfrm>
        </p:spPr>
        <p:txBody>
          <a:bodyPr vert="horz" lIns="91440" tIns="45720" rIns="91440" bIns="45720" rtlCol="0" anchor="ctr">
            <a:normAutofit/>
          </a:bodyPr>
          <a:lstStyle/>
          <a:p>
            <a:pPr>
              <a:spcAft>
                <a:spcPts val="600"/>
              </a:spcAft>
            </a:pPr>
            <a:r>
              <a:rPr lang="en-US" b="1" i="0" kern="1200" cap="all" spc="100" baseline="0">
                <a:solidFill>
                  <a:prstClr val="white"/>
                </a:solidFill>
                <a:latin typeface="+mn-lt"/>
                <a:ea typeface="+mn-ea"/>
                <a:cs typeface="+mn-cs"/>
              </a:rPr>
              <a:t>Advancing the kingdom</a:t>
            </a:r>
          </a:p>
        </p:txBody>
      </p:sp>
      <p:sp>
        <p:nvSpPr>
          <p:cNvPr id="8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8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8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prstClr val="white"/>
                </a:solidFill>
              </a:rPr>
              <a:pPr>
                <a:spcAft>
                  <a:spcPts val="600"/>
                </a:spcAft>
              </a:pPr>
              <a:t>14</a:t>
            </a:fld>
            <a:endParaRPr lang="en-US">
              <a:solidFill>
                <a:prstClr val="white"/>
              </a:solidFill>
            </a:endParaRPr>
          </a:p>
        </p:txBody>
      </p:sp>
    </p:spTree>
    <p:extLst>
      <p:ext uri="{BB962C8B-B14F-4D97-AF65-F5344CB8AC3E}">
        <p14:creationId xmlns:p14="http://schemas.microsoft.com/office/powerpoint/2010/main" val="2244131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F7D38-2167-8980-C4F4-788E72768159}"/>
              </a:ext>
            </a:extLst>
          </p:cNvPr>
          <p:cNvSpPr>
            <a:spLocks noGrp="1"/>
          </p:cNvSpPr>
          <p:nvPr>
            <p:ph type="title"/>
          </p:nvPr>
        </p:nvSpPr>
        <p:spPr/>
        <p:txBody>
          <a:bodyPr/>
          <a:lstStyle/>
          <a:p>
            <a:r>
              <a:rPr lang="en-US" b="1" dirty="0"/>
              <a:t>KNOW YOUR FLOCK</a:t>
            </a:r>
          </a:p>
        </p:txBody>
      </p:sp>
      <p:sp>
        <p:nvSpPr>
          <p:cNvPr id="4" name="Slide Number Placeholder 3">
            <a:extLst>
              <a:ext uri="{FF2B5EF4-FFF2-40B4-BE49-F238E27FC236}">
                <a16:creationId xmlns:a16="http://schemas.microsoft.com/office/drawing/2014/main" id="{C2D294F6-3C3A-5EFE-C23E-F0EAA45AE00C}"/>
              </a:ext>
            </a:extLst>
          </p:cNvPr>
          <p:cNvSpPr>
            <a:spLocks noGrp="1"/>
          </p:cNvSpPr>
          <p:nvPr>
            <p:ph type="sldNum" sz="quarter" idx="12"/>
          </p:nvPr>
        </p:nvSpPr>
        <p:spPr/>
        <p:txBody>
          <a:bodyPr/>
          <a:lstStyle/>
          <a:p>
            <a:fld id="{D8DA9DAA-006C-4F4B-980E-E3DF019B24E2}" type="slidenum">
              <a:rPr lang="en-US" smtClean="0"/>
              <a:t>15</a:t>
            </a:fld>
            <a:endParaRPr lang="en-US" dirty="0"/>
          </a:p>
        </p:txBody>
      </p:sp>
      <p:pic>
        <p:nvPicPr>
          <p:cNvPr id="7" name="Online Media 6" title="Rev. Mark DeVries - Sustainable Youth Ministry (2014)">
            <a:hlinkClick r:id="" action="ppaction://media"/>
            <a:extLst>
              <a:ext uri="{FF2B5EF4-FFF2-40B4-BE49-F238E27FC236}">
                <a16:creationId xmlns:a16="http://schemas.microsoft.com/office/drawing/2014/main" id="{947797B3-C675-2DF8-CAEA-9AFCFAAE8F57}"/>
              </a:ext>
            </a:extLst>
          </p:cNvPr>
          <p:cNvPicPr>
            <a:picLocks noRot="1" noChangeAspect="1"/>
          </p:cNvPicPr>
          <p:nvPr>
            <a:videoFile r:link="rId1"/>
          </p:nvPr>
        </p:nvPicPr>
        <p:blipFill>
          <a:blip r:embed="rId3"/>
          <a:stretch>
            <a:fillRect/>
          </a:stretch>
        </p:blipFill>
        <p:spPr>
          <a:xfrm>
            <a:off x="2781300" y="1556194"/>
            <a:ext cx="7688252" cy="4343863"/>
          </a:xfrm>
          <a:prstGeom prst="rect">
            <a:avLst/>
          </a:prstGeom>
        </p:spPr>
      </p:pic>
    </p:spTree>
    <p:extLst>
      <p:ext uri="{BB962C8B-B14F-4D97-AF65-F5344CB8AC3E}">
        <p14:creationId xmlns:p14="http://schemas.microsoft.com/office/powerpoint/2010/main" val="157067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54" name="Rectangle 53">
            <a:extLst>
              <a:ext uri="{FF2B5EF4-FFF2-40B4-BE49-F238E27FC236}">
                <a16:creationId xmlns:a16="http://schemas.microsoft.com/office/drawing/2014/main" id="{79C60ED7-11F7-478C-AC8E-0865FABDA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a:extLst>
              <a:ext uri="{FF2B5EF4-FFF2-40B4-BE49-F238E27FC236}">
                <a16:creationId xmlns:a16="http://schemas.microsoft.com/office/drawing/2014/main" id="{D472C551-D440-40DF-9260-BDB9AC409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8" name="Picture Placeholder 7" descr="A group of people using laptops&#10;&#10;Description automatically generated with low confidence">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duotone>
              <a:schemeClr val="accent1">
                <a:shade val="45000"/>
                <a:satMod val="135000"/>
              </a:schemeClr>
              <a:prstClr val="white"/>
            </a:duotone>
            <a:alphaModFix amt="35000"/>
          </a:blip>
          <a:srcRect t="4101" b="5899"/>
          <a:stretch/>
        </p:blipFill>
        <p:spPr>
          <a:xfrm>
            <a:off x="20" y="-8877"/>
            <a:ext cx="12191980" cy="6858000"/>
          </a:xfrm>
          <a:prstGeom prst="rect">
            <a:avLst/>
          </a:prstGeo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994873" y="2271449"/>
            <a:ext cx="10088848" cy="3670098"/>
          </a:xfrm>
        </p:spPr>
        <p:txBody>
          <a:bodyPr vert="horz" lIns="91440" tIns="45720" rIns="91440" bIns="45720" rtlCol="0" anchor="b">
            <a:normAutofit/>
          </a:bodyPr>
          <a:lstStyle/>
          <a:p>
            <a:pPr>
              <a:lnSpc>
                <a:spcPct val="90000"/>
              </a:lnSpc>
              <a:spcBef>
                <a:spcPct val="0"/>
              </a:spcBef>
            </a:pPr>
            <a:r>
              <a:rPr lang="en-US" sz="6600" b="1" i="0" kern="1200" cap="all" baseline="0" dirty="0">
                <a:solidFill>
                  <a:srgbClr val="FFFFFF"/>
                </a:solidFill>
                <a:latin typeface="+mj-lt"/>
                <a:ea typeface="+mj-ea"/>
                <a:cs typeface="+mj-cs"/>
              </a:rPr>
              <a:t>communications</a:t>
            </a:r>
          </a:p>
        </p:txBody>
      </p:sp>
      <p:cxnSp>
        <p:nvCxnSpPr>
          <p:cNvPr id="58" name="Straight Connector 5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453437" y="623907"/>
            <a:ext cx="3738563" cy="365125"/>
          </a:xfrm>
        </p:spPr>
        <p:txBody>
          <a:bodyPr vert="horz" lIns="91440" tIns="45720" rIns="91440" bIns="45720" rtlCol="0" anchor="ctr">
            <a:normAutofit/>
          </a:bodyPr>
          <a:lstStyle/>
          <a:p>
            <a:pPr>
              <a:spcAft>
                <a:spcPts val="600"/>
              </a:spcAft>
            </a:pPr>
            <a:r>
              <a:rPr lang="en-US" b="1" i="0" kern="1200" cap="all" spc="100" baseline="0">
                <a:solidFill>
                  <a:prstClr val="white"/>
                </a:solidFill>
                <a:latin typeface="+mn-lt"/>
                <a:ea typeface="+mn-ea"/>
                <a:cs typeface="+mn-cs"/>
              </a:rPr>
              <a:t>Advancing the kingdom</a:t>
            </a:r>
          </a:p>
        </p:txBody>
      </p:sp>
      <p:sp>
        <p:nvSpPr>
          <p:cNvPr id="60"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340" y="122578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62"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4855" y="1685867"/>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64"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87962" y="217569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16</a:t>
            </a:fld>
            <a:endParaRPr lang="en-US">
              <a:solidFill>
                <a:srgbClr val="FFFFFF"/>
              </a:solidFill>
            </a:endParaRPr>
          </a:p>
        </p:txBody>
      </p:sp>
    </p:spTree>
    <p:extLst>
      <p:ext uri="{BB962C8B-B14F-4D97-AF65-F5344CB8AC3E}">
        <p14:creationId xmlns:p14="http://schemas.microsoft.com/office/powerpoint/2010/main" val="18220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b="1" dirty="0"/>
              <a:t>Two Types</a:t>
            </a:r>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1447800" y="1681162"/>
            <a:ext cx="8020050" cy="1639888"/>
          </a:xfrm>
        </p:spPr>
        <p:txBody>
          <a:bodyPr>
            <a:normAutofit fontScale="92500" lnSpcReduction="20000"/>
          </a:bodyPr>
          <a:lstStyle/>
          <a:p>
            <a:r>
              <a:rPr lang="en-US" sz="4000" b="0" dirty="0"/>
              <a:t>Communications System</a:t>
            </a:r>
          </a:p>
          <a:p>
            <a:pPr marL="571500" indent="-571500">
              <a:buFont typeface="Arial" panose="020B0604020202020204" pitchFamily="34" charset="0"/>
              <a:buChar char="•"/>
            </a:pPr>
            <a:r>
              <a:rPr lang="en-US" sz="4000" b="0" dirty="0"/>
              <a:t>Print</a:t>
            </a:r>
          </a:p>
          <a:p>
            <a:pPr marL="571500" indent="-571500">
              <a:buFont typeface="Arial" panose="020B0604020202020204" pitchFamily="34" charset="0"/>
              <a:buChar char="•"/>
            </a:pPr>
            <a:r>
              <a:rPr lang="en-US" sz="4000" b="0" dirty="0"/>
              <a:t>Digital</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1447800" y="3725862"/>
            <a:ext cx="7816850" cy="2928938"/>
          </a:xfrm>
        </p:spPr>
        <p:txBody>
          <a:bodyPr anchor="t">
            <a:normAutofit fontScale="92500" lnSpcReduction="20000"/>
          </a:bodyPr>
          <a:lstStyle/>
          <a:p>
            <a:r>
              <a:rPr lang="en-US" sz="4000" b="0" dirty="0"/>
              <a:t>Marketing Plan</a:t>
            </a:r>
          </a:p>
          <a:p>
            <a:pPr marL="571500" indent="-571500">
              <a:buFont typeface="Arial" panose="020B0604020202020204" pitchFamily="34" charset="0"/>
              <a:buChar char="•"/>
            </a:pPr>
            <a:r>
              <a:rPr lang="en-US" sz="4000" b="0" dirty="0"/>
              <a:t>Oral tradition</a:t>
            </a:r>
          </a:p>
          <a:p>
            <a:pPr marL="571500" indent="-571500">
              <a:buFont typeface="Arial" panose="020B0604020202020204" pitchFamily="34" charset="0"/>
              <a:buChar char="•"/>
            </a:pPr>
            <a:r>
              <a:rPr lang="en-US" sz="4000" b="0" dirty="0"/>
              <a:t>Newsletter articles</a:t>
            </a:r>
          </a:p>
          <a:p>
            <a:pPr marL="571500" indent="-571500">
              <a:buFont typeface="Arial" panose="020B0604020202020204" pitchFamily="34" charset="0"/>
              <a:buChar char="•"/>
            </a:pPr>
            <a:r>
              <a:rPr lang="en-US" sz="4000" b="0" dirty="0"/>
              <a:t>Announcements</a:t>
            </a:r>
          </a:p>
          <a:p>
            <a:pPr marL="571500" indent="-571500">
              <a:buFont typeface="Arial" panose="020B0604020202020204" pitchFamily="34" charset="0"/>
              <a:buChar char="•"/>
            </a:pPr>
            <a:r>
              <a:rPr lang="en-US" sz="4000" b="0" dirty="0"/>
              <a:t>Social media</a:t>
            </a:r>
          </a:p>
          <a:p>
            <a:endParaRPr lang="en-US" sz="4000" b="0" dirty="0"/>
          </a:p>
        </p:txBody>
      </p:sp>
    </p:spTree>
    <p:extLst>
      <p:ext uri="{BB962C8B-B14F-4D97-AF65-F5344CB8AC3E}">
        <p14:creationId xmlns:p14="http://schemas.microsoft.com/office/powerpoint/2010/main" val="312476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C9488D-F0FF-9389-8D34-AA0D6BBE962F}"/>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4B3B1-E866-CB34-E305-9399E5F3D8A9}"/>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8000" b="1" i="0" kern="1200" cap="all" baseline="0" dirty="0">
                <a:solidFill>
                  <a:schemeClr val="tx1"/>
                </a:solidFill>
                <a:latin typeface="+mj-lt"/>
                <a:ea typeface="+mj-ea"/>
                <a:cs typeface="+mj-cs"/>
              </a:rPr>
              <a:t>Watch this…</a:t>
            </a:r>
          </a:p>
        </p:txBody>
      </p:sp>
      <p:sp>
        <p:nvSpPr>
          <p:cNvPr id="5" name="Rectangle 1">
            <a:extLst>
              <a:ext uri="{FF2B5EF4-FFF2-40B4-BE49-F238E27FC236}">
                <a16:creationId xmlns:a16="http://schemas.microsoft.com/office/drawing/2014/main" id="{C953D3C4-B407-E457-C42F-F821EFAE7A91}"/>
              </a:ext>
            </a:extLst>
          </p:cNvPr>
          <p:cNvSpPr>
            <a:spLocks noGrp="1" noChangeArrowheads="1"/>
          </p:cNvSpPr>
          <p:nvPr>
            <p:ph idx="1"/>
          </p:nvPr>
        </p:nvSpPr>
        <p:spPr bwMode="auto">
          <a:xfrm>
            <a:off x="477979" y="4065146"/>
            <a:ext cx="11236033" cy="120814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marR="0" lvl="0" indent="0" fontAlgn="base">
              <a:spcAft>
                <a:spcPct val="0"/>
              </a:spcAft>
              <a:buClrTx/>
              <a:buSzTx/>
              <a:buNone/>
              <a:tabLst/>
            </a:pPr>
            <a:r>
              <a:rPr kumimoji="0" lang="en-US" altLang="en-US" sz="4000" b="0" i="0" u="none" strike="noStrike" kern="1200" cap="none" normalizeH="0" baseline="0" dirty="0">
                <a:ln>
                  <a:noFill/>
                </a:ln>
                <a:solidFill>
                  <a:schemeClr val="tx1"/>
                </a:solidFill>
                <a:effectLst/>
                <a:latin typeface="+mn-lt"/>
                <a:ea typeface="+mn-ea"/>
                <a:cs typeface="+mn-cs"/>
                <a:hlinkClick r:id="rId4"/>
              </a:rPr>
              <a:t>https://www.tiktok.com/t/ZTd3Y2MXP/?k=1</a:t>
            </a:r>
            <a:r>
              <a:rPr kumimoji="0" lang="en-US" altLang="en-US" sz="4000" b="0" i="0" u="none" strike="noStrike" kern="1200" cap="none" normalizeH="0" baseline="0" dirty="0">
                <a:ln>
                  <a:noFill/>
                </a:ln>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0708EE3B-C745-29C1-2037-986B333A8BB9}"/>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18</a:t>
            </a:fld>
            <a:endParaRPr lang="en-US">
              <a:solidFill>
                <a:schemeClr val="tx1"/>
              </a:solidFill>
            </a:endParaRPr>
          </a:p>
        </p:txBody>
      </p:sp>
    </p:spTree>
    <p:extLst>
      <p:ext uri="{BB962C8B-B14F-4D97-AF65-F5344CB8AC3E}">
        <p14:creationId xmlns:p14="http://schemas.microsoft.com/office/powerpoint/2010/main" val="973491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71" name="Rectangle 70">
            <a:extLst>
              <a:ext uri="{FF2B5EF4-FFF2-40B4-BE49-F238E27FC236}">
                <a16:creationId xmlns:a16="http://schemas.microsoft.com/office/drawing/2014/main" id="{6E37B132-9C54-4236-8910-3340177AD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D472C551-D440-40DF-9260-BDB9AC409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duotone>
              <a:schemeClr val="accent1">
                <a:shade val="45000"/>
                <a:satMod val="135000"/>
              </a:schemeClr>
              <a:prstClr val="white"/>
            </a:duotone>
            <a:alphaModFix amt="35000"/>
          </a:blip>
          <a:srcRect t="7834" r="1" b="7835"/>
          <a:stretch/>
        </p:blipFill>
        <p:spPr>
          <a:xfrm>
            <a:off x="1" y="10"/>
            <a:ext cx="12183122" cy="6857989"/>
          </a:xfrm>
          <a:prstGeom prst="rect">
            <a:avLst/>
          </a:prstGeo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994873" y="2271449"/>
            <a:ext cx="6347918" cy="3670098"/>
          </a:xfrm>
        </p:spPr>
        <p:txBody>
          <a:bodyPr vert="horz" lIns="91440" tIns="45720" rIns="91440" bIns="45720" rtlCol="0" anchor="b">
            <a:normAutofit/>
          </a:bodyPr>
          <a:lstStyle/>
          <a:p>
            <a:pPr>
              <a:lnSpc>
                <a:spcPct val="90000"/>
              </a:lnSpc>
              <a:spcBef>
                <a:spcPct val="0"/>
              </a:spcBef>
            </a:pPr>
            <a:r>
              <a:rPr lang="en-US" sz="6600" b="1" i="0" kern="1200" cap="all" baseline="0" dirty="0">
                <a:solidFill>
                  <a:srgbClr val="FFFFFF"/>
                </a:solidFill>
                <a:latin typeface="+mj-lt"/>
                <a:ea typeface="+mj-ea"/>
                <a:cs typeface="+mj-cs"/>
              </a:rPr>
              <a:t>hospitality</a:t>
            </a:r>
          </a:p>
        </p:txBody>
      </p:sp>
      <p:cxnSp>
        <p:nvCxnSpPr>
          <p:cNvPr id="75" name="Straight Connector 7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453437" y="623907"/>
            <a:ext cx="3738563" cy="365125"/>
          </a:xfrm>
        </p:spPr>
        <p:txBody>
          <a:bodyPr vert="horz" lIns="91440" tIns="45720" rIns="91440" bIns="45720" rtlCol="0" anchor="ctr">
            <a:normAutofit/>
          </a:bodyPr>
          <a:lstStyle/>
          <a:p>
            <a:pPr>
              <a:spcAft>
                <a:spcPts val="600"/>
              </a:spcAft>
            </a:pPr>
            <a:r>
              <a:rPr lang="en-US" b="1" i="0" kern="1200" cap="all" spc="100" baseline="0">
                <a:solidFill>
                  <a:srgbClr val="FFFFFF"/>
                </a:solidFill>
                <a:latin typeface="+mn-lt"/>
                <a:ea typeface="+mn-ea"/>
                <a:cs typeface="+mn-cs"/>
              </a:rPr>
              <a:t>Advancing the kingdom</a:t>
            </a:r>
          </a:p>
        </p:txBody>
      </p:sp>
      <p:sp>
        <p:nvSpPr>
          <p:cNvPr id="7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340" y="122578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7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4855" y="1685867"/>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8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87962" y="217569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19</a:t>
            </a:fld>
            <a:endParaRPr lang="en-US">
              <a:solidFill>
                <a:srgbClr val="FFFFFF"/>
              </a:solidFill>
            </a:endParaRPr>
          </a:p>
        </p:txBody>
      </p:sp>
    </p:spTree>
    <p:extLst>
      <p:ext uri="{BB962C8B-B14F-4D97-AF65-F5344CB8AC3E}">
        <p14:creationId xmlns:p14="http://schemas.microsoft.com/office/powerpoint/2010/main" val="1535076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6" name="Picture Placeholder 5" descr="Close-up of man with mustache and beard looking straight ahead, with another person in background">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2">
            <a:duotone>
              <a:schemeClr val="accent1">
                <a:shade val="45000"/>
                <a:satMod val="135000"/>
              </a:schemeClr>
              <a:prstClr val="white"/>
            </a:duotone>
            <a:alphaModFix amt="35000"/>
          </a:blip>
          <a:srcRect t="13669" b="2062"/>
          <a:stretch/>
        </p:blipFill>
        <p:spPr>
          <a:xfrm>
            <a:off x="20" y="-8877"/>
            <a:ext cx="12191980" cy="6858000"/>
          </a:xfrm>
          <a:prstGeom prst="rect">
            <a:avLst/>
          </a:prstGeom>
        </p:spPr>
      </p:pic>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188069" y="381935"/>
            <a:ext cx="5366040" cy="2344840"/>
          </a:xfrm>
        </p:spPr>
        <p:txBody>
          <a:bodyPr vert="horz" lIns="91440" tIns="45720" rIns="91440" bIns="45720" rtlCol="0" anchor="b">
            <a:normAutofit/>
          </a:bodyPr>
          <a:lstStyle/>
          <a:p>
            <a:pPr algn="l"/>
            <a:r>
              <a:rPr lang="en-US" sz="7200" b="1" kern="1200" cap="all" spc="400" dirty="0">
                <a:solidFill>
                  <a:srgbClr val="FFFFFF"/>
                </a:solidFill>
                <a:latin typeface="+mj-lt"/>
                <a:ea typeface="+mj-ea"/>
                <a:cs typeface="+mj-cs"/>
              </a:rPr>
              <a:t>ACTS 20:28</a:t>
            </a:r>
            <a:endParaRPr lang="en-US" sz="7200" kern="1200" dirty="0">
              <a:solidFill>
                <a:srgbClr val="FFFFFF"/>
              </a:solidFill>
              <a:latin typeface="+mj-lt"/>
              <a:ea typeface="+mj-ea"/>
              <a:cs typeface="+mj-cs"/>
            </a:endParaRP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spcAft>
                <a:spcPts val="600"/>
              </a:spcAft>
            </a:pPr>
            <a:r>
              <a:rPr lang="en-US" b="1" i="0" kern="1200" cap="all" spc="100" baseline="0">
                <a:solidFill>
                  <a:srgbClr val="FFFFFF"/>
                </a:solidFill>
                <a:latin typeface="+mn-lt"/>
                <a:ea typeface="+mn-ea"/>
                <a:cs typeface="+mn-cs"/>
              </a:rPr>
              <a:t>Advancing the kingdome </a:t>
            </a:r>
          </a:p>
        </p:txBody>
      </p:sp>
      <p:sp>
        <p:nvSpPr>
          <p:cNvPr id="2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2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2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1188069" y="3698066"/>
            <a:ext cx="8277059" cy="1924405"/>
          </a:xfrm>
        </p:spPr>
        <p:txBody>
          <a:bodyPr vert="horz" lIns="91440" tIns="45720" rIns="91440" bIns="45720" rtlCol="0" anchor="t">
            <a:normAutofit/>
          </a:bodyPr>
          <a:lstStyle/>
          <a:p>
            <a:pPr marL="457200" indent="-228600" algn="l" fontAlgn="base">
              <a:spcBef>
                <a:spcPts val="0"/>
              </a:spcBef>
              <a:spcAft>
                <a:spcPts val="600"/>
              </a:spcAft>
              <a:buFont typeface="Arial" panose="020B0604020202020204" pitchFamily="34" charset="0"/>
              <a:buChar char="•"/>
            </a:pPr>
            <a:r>
              <a:rPr lang="en-US" sz="2800" b="1" i="1" u="none" strike="noStrike" dirty="0">
                <a:solidFill>
                  <a:srgbClr val="FFFFFF"/>
                </a:solidFill>
                <a:effectLst/>
              </a:rPr>
              <a:t> </a:t>
            </a:r>
            <a:r>
              <a:rPr lang="en-US" sz="2800" b="0" i="1" u="none" strike="noStrike" dirty="0">
                <a:solidFill>
                  <a:srgbClr val="FFFFFF"/>
                </a:solidFill>
                <a:effectLst/>
              </a:rPr>
              <a:t>Keep watch over yourselves and all the flock of which the Holy Spirit has made you overseers. Be shepherds of the church of God, which he bought with his own blood.</a:t>
            </a:r>
          </a:p>
        </p:txBody>
      </p:sp>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t>6/10/2022</a:t>
            </a:r>
            <a:endParaRPr lang="en-US"/>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161359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2" name="Straight Connector 12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4" name="Rectangle 1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t="15730"/>
          <a:stretch/>
        </p:blipFill>
        <p:spPr>
          <a:xfrm>
            <a:off x="20" y="10"/>
            <a:ext cx="12191980" cy="6857990"/>
          </a:xfrm>
          <a:prstGeom prst="rect">
            <a:avLst/>
          </a:prstGeom>
        </p:spPr>
      </p:pic>
      <p:sp>
        <p:nvSpPr>
          <p:cNvPr id="126" name="Rectangle 12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477981" y="1122362"/>
            <a:ext cx="4023360" cy="2802219"/>
          </a:xfrm>
        </p:spPr>
        <p:txBody>
          <a:bodyPr vert="horz" lIns="91440" tIns="45720" rIns="91440" bIns="45720" rtlCol="0" anchor="b">
            <a:normAutofit/>
          </a:bodyPr>
          <a:lstStyle/>
          <a:p>
            <a:pPr>
              <a:lnSpc>
                <a:spcPct val="90000"/>
              </a:lnSpc>
              <a:spcBef>
                <a:spcPct val="0"/>
              </a:spcBef>
            </a:pPr>
            <a:r>
              <a:rPr lang="en-US" sz="5400" b="1" i="0" kern="1200" cap="all" baseline="0" dirty="0">
                <a:solidFill>
                  <a:schemeClr val="tx1"/>
                </a:solidFill>
                <a:latin typeface="+mj-lt"/>
                <a:ea typeface="+mj-ea"/>
                <a:cs typeface="+mj-cs"/>
              </a:rPr>
              <a:t>Invite</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pPr>
            <a:r>
              <a:rPr lang="en-US" b="1" i="0" kern="1200" cap="all" spc="100" baseline="0">
                <a:solidFill>
                  <a:schemeClr val="tx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20</a:t>
            </a:fld>
            <a:endParaRPr lang="en-US">
              <a:solidFill>
                <a:schemeClr val="tx1"/>
              </a:solidFill>
            </a:endParaRPr>
          </a:p>
        </p:txBody>
      </p:sp>
    </p:spTree>
    <p:extLst>
      <p:ext uri="{BB962C8B-B14F-4D97-AF65-F5344CB8AC3E}">
        <p14:creationId xmlns:p14="http://schemas.microsoft.com/office/powerpoint/2010/main" val="3606584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2" name="Straight Connector 13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34" name="Rectangle 13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t="7707" b="7707"/>
          <a:stretch/>
        </p:blipFill>
        <p:spPr>
          <a:xfrm>
            <a:off x="20" y="10"/>
            <a:ext cx="12191980" cy="6857990"/>
          </a:xfrm>
          <a:prstGeom prst="rect">
            <a:avLst/>
          </a:prstGeom>
        </p:spPr>
      </p:pic>
      <p:sp>
        <p:nvSpPr>
          <p:cNvPr id="136" name="Rectangle 13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477981" y="1122362"/>
            <a:ext cx="4023360" cy="2802219"/>
          </a:xfrm>
        </p:spPr>
        <p:txBody>
          <a:bodyPr vert="horz" lIns="91440" tIns="45720" rIns="91440" bIns="45720" rtlCol="0" anchor="b">
            <a:normAutofit/>
          </a:bodyPr>
          <a:lstStyle/>
          <a:p>
            <a:pPr>
              <a:lnSpc>
                <a:spcPct val="90000"/>
              </a:lnSpc>
              <a:spcBef>
                <a:spcPct val="0"/>
              </a:spcBef>
            </a:pPr>
            <a:r>
              <a:rPr lang="en-US" sz="5400" b="1" i="0" kern="1200" cap="all" baseline="0" dirty="0">
                <a:solidFill>
                  <a:schemeClr val="tx1"/>
                </a:solidFill>
                <a:latin typeface="+mj-lt"/>
                <a:ea typeface="+mj-ea"/>
                <a:cs typeface="+mj-cs"/>
              </a:rPr>
              <a:t>welcome</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pPr>
            <a:r>
              <a:rPr lang="en-US" b="1" i="0" kern="1200" cap="all" spc="100" baseline="0">
                <a:solidFill>
                  <a:schemeClr val="tx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21</a:t>
            </a:fld>
            <a:endParaRPr lang="en-US">
              <a:solidFill>
                <a:schemeClr val="tx1"/>
              </a:solidFill>
            </a:endParaRPr>
          </a:p>
        </p:txBody>
      </p:sp>
    </p:spTree>
    <p:extLst>
      <p:ext uri="{BB962C8B-B14F-4D97-AF65-F5344CB8AC3E}">
        <p14:creationId xmlns:p14="http://schemas.microsoft.com/office/powerpoint/2010/main" val="2981314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6" name="Straight Connector 13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47" name="Rectangle 13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l="11111"/>
          <a:stretch/>
        </p:blipFill>
        <p:spPr>
          <a:xfrm>
            <a:off x="20" y="10"/>
            <a:ext cx="12191980" cy="6857990"/>
          </a:xfrm>
          <a:prstGeom prst="rect">
            <a:avLst/>
          </a:prstGeom>
        </p:spPr>
      </p:pic>
      <p:sp>
        <p:nvSpPr>
          <p:cNvPr id="148" name="Rectangle 13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477981" y="1122362"/>
            <a:ext cx="4023360" cy="2802219"/>
          </a:xfrm>
        </p:spPr>
        <p:txBody>
          <a:bodyPr vert="horz" lIns="91440" tIns="45720" rIns="91440" bIns="45720" rtlCol="0" anchor="b">
            <a:normAutofit/>
          </a:bodyPr>
          <a:lstStyle/>
          <a:p>
            <a:pPr>
              <a:lnSpc>
                <a:spcPct val="90000"/>
              </a:lnSpc>
              <a:spcBef>
                <a:spcPct val="0"/>
              </a:spcBef>
            </a:pPr>
            <a:r>
              <a:rPr lang="en-US" sz="5400" b="1" i="0" kern="1200" cap="all" baseline="0" dirty="0">
                <a:solidFill>
                  <a:schemeClr val="tx1"/>
                </a:solidFill>
                <a:latin typeface="+mj-lt"/>
                <a:ea typeface="+mj-ea"/>
                <a:cs typeface="+mj-cs"/>
              </a:rPr>
              <a:t>Connect</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pPr>
            <a:r>
              <a:rPr lang="en-US" b="1" i="0" kern="1200" cap="all" spc="100" baseline="0">
                <a:solidFill>
                  <a:schemeClr val="tx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22</a:t>
            </a:fld>
            <a:endParaRPr lang="en-US">
              <a:solidFill>
                <a:schemeClr val="tx1"/>
              </a:solidFill>
            </a:endParaRPr>
          </a:p>
        </p:txBody>
      </p:sp>
    </p:spTree>
    <p:extLst>
      <p:ext uri="{BB962C8B-B14F-4D97-AF65-F5344CB8AC3E}">
        <p14:creationId xmlns:p14="http://schemas.microsoft.com/office/powerpoint/2010/main" val="2301079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88" name="Rectangle 87">
            <a:extLst>
              <a:ext uri="{FF2B5EF4-FFF2-40B4-BE49-F238E27FC236}">
                <a16:creationId xmlns:a16="http://schemas.microsoft.com/office/drawing/2014/main" id="{6E37B132-9C54-4236-8910-3340177AD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a:extLst>
              <a:ext uri="{FF2B5EF4-FFF2-40B4-BE49-F238E27FC236}">
                <a16:creationId xmlns:a16="http://schemas.microsoft.com/office/drawing/2014/main" id="{D472C551-D440-40DF-9260-BDB9AC409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duotone>
              <a:schemeClr val="accent1">
                <a:shade val="45000"/>
                <a:satMod val="135000"/>
              </a:schemeClr>
              <a:prstClr val="white"/>
            </a:duotone>
            <a:alphaModFix amt="35000"/>
          </a:blip>
          <a:srcRect t="15669" r="1" b="1"/>
          <a:stretch/>
        </p:blipFill>
        <p:spPr>
          <a:xfrm>
            <a:off x="1" y="10"/>
            <a:ext cx="12183122" cy="6857989"/>
          </a:xfrm>
          <a:prstGeom prst="rect">
            <a:avLst/>
          </a:prstGeo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994873" y="2271449"/>
            <a:ext cx="6347918" cy="3670098"/>
          </a:xfrm>
        </p:spPr>
        <p:txBody>
          <a:bodyPr vert="horz" lIns="91440" tIns="45720" rIns="91440" bIns="45720" rtlCol="0" anchor="b">
            <a:normAutofit/>
          </a:bodyPr>
          <a:lstStyle/>
          <a:p>
            <a:pPr>
              <a:lnSpc>
                <a:spcPct val="90000"/>
              </a:lnSpc>
              <a:spcBef>
                <a:spcPct val="0"/>
              </a:spcBef>
            </a:pPr>
            <a:r>
              <a:rPr lang="en-US" sz="6600" b="1" i="0" kern="1200" cap="all" baseline="0" dirty="0">
                <a:solidFill>
                  <a:srgbClr val="FFFFFF"/>
                </a:solidFill>
                <a:latin typeface="+mj-lt"/>
                <a:ea typeface="+mj-ea"/>
                <a:cs typeface="+mj-cs"/>
              </a:rPr>
              <a:t>growth</a:t>
            </a:r>
          </a:p>
        </p:txBody>
      </p:sp>
      <p:cxnSp>
        <p:nvCxnSpPr>
          <p:cNvPr id="92" name="Straight Connector 9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453437" y="623907"/>
            <a:ext cx="3738563" cy="365125"/>
          </a:xfrm>
        </p:spPr>
        <p:txBody>
          <a:bodyPr vert="horz" lIns="91440" tIns="45720" rIns="91440" bIns="45720" rtlCol="0" anchor="ctr">
            <a:normAutofit/>
          </a:bodyPr>
          <a:lstStyle/>
          <a:p>
            <a:pPr>
              <a:spcAft>
                <a:spcPts val="600"/>
              </a:spcAft>
            </a:pPr>
            <a:r>
              <a:rPr lang="en-US" b="1" i="0" kern="1200" cap="all" spc="100" baseline="0">
                <a:solidFill>
                  <a:srgbClr val="FFFFFF"/>
                </a:solidFill>
                <a:latin typeface="+mn-lt"/>
                <a:ea typeface="+mn-ea"/>
                <a:cs typeface="+mn-cs"/>
              </a:rPr>
              <a:t>Advancing the kingdom</a:t>
            </a:r>
          </a:p>
        </p:txBody>
      </p:sp>
      <p:sp>
        <p:nvSpPr>
          <p:cNvPr id="94"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340" y="122578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9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4855" y="1685867"/>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98"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87962" y="217569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2271591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6" name="Straight Connector 11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D9FB580A-BA0E-4D5E-90F4-C42767A7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1256275" y="3655371"/>
            <a:ext cx="9679449" cy="1463136"/>
          </a:xfrm>
        </p:spPr>
        <p:txBody>
          <a:bodyPr vert="horz" lIns="91440" tIns="45720" rIns="91440" bIns="45720" rtlCol="0" anchor="b">
            <a:normAutofit/>
          </a:bodyPr>
          <a:lstStyle/>
          <a:p>
            <a:pPr>
              <a:lnSpc>
                <a:spcPct val="90000"/>
              </a:lnSpc>
              <a:spcBef>
                <a:spcPct val="0"/>
              </a:spcBef>
            </a:pPr>
            <a:r>
              <a:rPr lang="en-US" sz="6000" b="1" i="0" kern="1200" cap="all" baseline="0" dirty="0">
                <a:solidFill>
                  <a:schemeClr val="bg1"/>
                </a:solidFill>
                <a:latin typeface="+mj-lt"/>
                <a:ea typeface="+mj-ea"/>
                <a:cs typeface="+mj-cs"/>
              </a:rPr>
              <a:t>Growth is… </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505757" y="363413"/>
            <a:ext cx="3633923" cy="365125"/>
          </a:xfrm>
        </p:spPr>
        <p:txBody>
          <a:bodyPr vert="horz" lIns="91440" tIns="45720" rIns="91440" bIns="45720" rtlCol="0" anchor="ctr">
            <a:normAutofit/>
          </a:bodyPr>
          <a:lstStyle/>
          <a:p>
            <a:pPr>
              <a:spcAft>
                <a:spcPts val="600"/>
              </a:spcAft>
            </a:pPr>
            <a:r>
              <a:rPr lang="en-US" b="1" i="0" kern="1200" cap="all" spc="100" baseline="0">
                <a:solidFill>
                  <a:schemeClr val="bg1"/>
                </a:solidFill>
                <a:latin typeface="+mn-lt"/>
                <a:ea typeface="+mn-ea"/>
                <a:cs typeface="+mn-cs"/>
              </a:rPr>
              <a:t>Advancing the kingdom</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t="3579" b="4416"/>
          <a:stretch/>
        </p:blipFill>
        <p:spPr>
          <a:xfrm>
            <a:off x="20" y="820991"/>
            <a:ext cx="12191980" cy="2608009"/>
          </a:xfrm>
          <a:prstGeom prst="rect">
            <a:avLst/>
          </a:prstGeom>
        </p:spPr>
      </p:pic>
      <p:sp>
        <p:nvSpPr>
          <p:cNvPr id="120"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381391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22"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404320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24"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4558353"/>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24</a:t>
            </a:fld>
            <a:endParaRPr lang="en-US">
              <a:solidFill>
                <a:schemeClr val="bg1"/>
              </a:solidFill>
            </a:endParaRPr>
          </a:p>
        </p:txBody>
      </p:sp>
    </p:spTree>
    <p:extLst>
      <p:ext uri="{BB962C8B-B14F-4D97-AF65-F5344CB8AC3E}">
        <p14:creationId xmlns:p14="http://schemas.microsoft.com/office/powerpoint/2010/main" val="2375214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457200" y="1598246"/>
            <a:ext cx="4412419" cy="4948604"/>
          </a:xfrm>
        </p:spPr>
        <p:txBody>
          <a:bodyPr vert="horz" lIns="91440" tIns="45720" rIns="91440" bIns="45720" rtlCol="0" anchor="t">
            <a:normAutofit fontScale="90000"/>
          </a:bodyPr>
          <a:lstStyle/>
          <a:p>
            <a:pPr algn="r">
              <a:lnSpc>
                <a:spcPct val="90000"/>
              </a:lnSpc>
              <a:spcBef>
                <a:spcPct val="0"/>
              </a:spcBef>
            </a:pPr>
            <a:r>
              <a:rPr lang="en-US" sz="3100" b="1" i="0" kern="1200" cap="all" baseline="0" dirty="0">
                <a:solidFill>
                  <a:schemeClr val="bg1"/>
                </a:solidFill>
                <a:latin typeface="+mj-lt"/>
                <a:ea typeface="+mj-ea"/>
                <a:cs typeface="+mj-cs"/>
              </a:rPr>
              <a:t>B = Big</a:t>
            </a:r>
            <a:br>
              <a:rPr lang="en-US" sz="2000" b="1" i="0" kern="1200" cap="all" baseline="0" dirty="0">
                <a:solidFill>
                  <a:schemeClr val="bg1"/>
                </a:solidFill>
                <a:latin typeface="+mj-lt"/>
                <a:ea typeface="+mj-ea"/>
                <a:cs typeface="+mj-cs"/>
              </a:rPr>
            </a:br>
            <a:r>
              <a:rPr lang="en-US" sz="2000" i="0" kern="1200" cap="all" baseline="0" dirty="0">
                <a:solidFill>
                  <a:schemeClr val="bg1"/>
                </a:solidFill>
                <a:latin typeface="+mj-lt"/>
                <a:ea typeface="+mj-ea"/>
                <a:cs typeface="+mj-cs"/>
              </a:rPr>
              <a:t>The goal cannot be accomplished in one year.</a:t>
            </a:r>
            <a:br>
              <a:rPr lang="en-US" sz="2000" i="0" kern="1200" cap="all" baseline="0" dirty="0">
                <a:solidFill>
                  <a:schemeClr val="bg1"/>
                </a:solidFill>
                <a:latin typeface="+mj-lt"/>
                <a:ea typeface="+mj-ea"/>
                <a:cs typeface="+mj-cs"/>
              </a:rPr>
            </a:br>
            <a:br>
              <a:rPr lang="en-US" sz="2000" i="0" kern="1200" cap="all" baseline="0" dirty="0">
                <a:solidFill>
                  <a:schemeClr val="bg1"/>
                </a:solidFill>
                <a:latin typeface="+mj-lt"/>
                <a:ea typeface="+mj-ea"/>
                <a:cs typeface="+mj-cs"/>
              </a:rPr>
            </a:br>
            <a:r>
              <a:rPr lang="en-US" sz="3100" b="1" i="0" kern="1200" cap="all" baseline="0" dirty="0">
                <a:solidFill>
                  <a:schemeClr val="bg1"/>
                </a:solidFill>
                <a:latin typeface="+mj-lt"/>
                <a:ea typeface="+mj-ea"/>
                <a:cs typeface="+mj-cs"/>
              </a:rPr>
              <a:t>H = Hairy</a:t>
            </a:r>
            <a:br>
              <a:rPr lang="en-US" sz="2000" b="1" i="0" kern="1200" cap="all" baseline="0" dirty="0">
                <a:solidFill>
                  <a:schemeClr val="bg1"/>
                </a:solidFill>
                <a:latin typeface="+mj-lt"/>
                <a:ea typeface="+mj-ea"/>
                <a:cs typeface="+mj-cs"/>
              </a:rPr>
            </a:br>
            <a:r>
              <a:rPr lang="en-US" sz="2000" i="0" kern="1200" cap="all" baseline="0" dirty="0">
                <a:solidFill>
                  <a:schemeClr val="bg1"/>
                </a:solidFill>
                <a:latin typeface="+mj-lt"/>
                <a:ea typeface="+mj-ea"/>
                <a:cs typeface="+mj-cs"/>
              </a:rPr>
              <a:t>It’s challenging, a little scary.</a:t>
            </a:r>
            <a:br>
              <a:rPr lang="en-US" sz="2000" i="0" kern="1200" cap="all" baseline="0" dirty="0">
                <a:solidFill>
                  <a:schemeClr val="bg1"/>
                </a:solidFill>
                <a:latin typeface="+mj-lt"/>
                <a:ea typeface="+mj-ea"/>
                <a:cs typeface="+mj-cs"/>
              </a:rPr>
            </a:br>
            <a:br>
              <a:rPr lang="en-US" sz="2000" i="0" kern="1200" cap="all" baseline="0" dirty="0">
                <a:solidFill>
                  <a:schemeClr val="bg1"/>
                </a:solidFill>
                <a:latin typeface="+mj-lt"/>
                <a:ea typeface="+mj-ea"/>
                <a:cs typeface="+mj-cs"/>
              </a:rPr>
            </a:br>
            <a:r>
              <a:rPr lang="en-US" sz="3100" b="1" i="0" kern="1200" cap="all" baseline="0" dirty="0">
                <a:solidFill>
                  <a:schemeClr val="bg1"/>
                </a:solidFill>
                <a:latin typeface="+mj-lt"/>
                <a:ea typeface="+mj-ea"/>
                <a:cs typeface="+mj-cs"/>
              </a:rPr>
              <a:t>A = Audacious</a:t>
            </a:r>
            <a:br>
              <a:rPr lang="en-US" sz="2000" b="1" i="0" kern="1200" cap="all" baseline="0" dirty="0">
                <a:solidFill>
                  <a:schemeClr val="bg1"/>
                </a:solidFill>
                <a:latin typeface="+mj-lt"/>
                <a:ea typeface="+mj-ea"/>
                <a:cs typeface="+mj-cs"/>
              </a:rPr>
            </a:br>
            <a:r>
              <a:rPr lang="en-US" sz="2000" i="0" kern="1200" cap="all" baseline="0" dirty="0">
                <a:solidFill>
                  <a:schemeClr val="bg1"/>
                </a:solidFill>
                <a:latin typeface="+mj-lt"/>
                <a:ea typeface="+mj-ea"/>
                <a:cs typeface="+mj-cs"/>
              </a:rPr>
              <a:t>It’s bold and will likely cause you to work differently. You likely don’t have the skills currently.</a:t>
            </a:r>
            <a:br>
              <a:rPr lang="en-US" sz="2000" i="0" kern="1200" cap="all" baseline="0" dirty="0">
                <a:solidFill>
                  <a:schemeClr val="bg1"/>
                </a:solidFill>
                <a:latin typeface="+mj-lt"/>
                <a:ea typeface="+mj-ea"/>
                <a:cs typeface="+mj-cs"/>
              </a:rPr>
            </a:br>
            <a:br>
              <a:rPr lang="en-US" sz="2000" i="0" kern="1200" cap="all" baseline="0" dirty="0">
                <a:solidFill>
                  <a:schemeClr val="bg1"/>
                </a:solidFill>
                <a:latin typeface="+mj-lt"/>
                <a:ea typeface="+mj-ea"/>
                <a:cs typeface="+mj-cs"/>
              </a:rPr>
            </a:br>
            <a:r>
              <a:rPr lang="en-US" sz="3100" b="1" i="0" kern="1200" cap="all" baseline="0" dirty="0">
                <a:solidFill>
                  <a:schemeClr val="bg1"/>
                </a:solidFill>
                <a:latin typeface="+mj-lt"/>
                <a:ea typeface="+mj-ea"/>
                <a:cs typeface="+mj-cs"/>
              </a:rPr>
              <a:t>G = Goal</a:t>
            </a:r>
            <a:br>
              <a:rPr lang="en-US" sz="2000" b="1" i="0" kern="1200" cap="all" baseline="0" dirty="0">
                <a:solidFill>
                  <a:schemeClr val="bg1"/>
                </a:solidFill>
                <a:latin typeface="+mj-lt"/>
                <a:ea typeface="+mj-ea"/>
                <a:cs typeface="+mj-cs"/>
              </a:rPr>
            </a:br>
            <a:r>
              <a:rPr lang="en-US" sz="2000" i="0" kern="1200" cap="all" baseline="0" dirty="0">
                <a:solidFill>
                  <a:schemeClr val="bg1"/>
                </a:solidFill>
                <a:latin typeface="+mj-lt"/>
                <a:ea typeface="+mj-ea"/>
                <a:cs typeface="+mj-cs"/>
              </a:rPr>
              <a:t>It’s the thing that you want to accomplish over the next two to three years.</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spcAft>
                <a:spcPts val="600"/>
              </a:spcAft>
            </a:pPr>
            <a:r>
              <a:rPr lang="en-US" b="1" i="0" kern="1200" cap="all" spc="100" baseline="0">
                <a:solidFill>
                  <a:schemeClr val="bg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25</a:t>
            </a:fld>
            <a:endParaRPr lang="en-US">
              <a:solidFill>
                <a:schemeClr val="bg1"/>
              </a:solidFill>
            </a:endParaRPr>
          </a:p>
        </p:txBody>
      </p:sp>
      <p:sp>
        <p:nvSpPr>
          <p:cNvPr id="19" name="!!plus graphic">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l="14310" r="7968" b="1"/>
          <a:stretch/>
        </p:blipFill>
        <p:spPr>
          <a:xfrm>
            <a:off x="5986926" y="1598246"/>
            <a:ext cx="5569864" cy="4783504"/>
          </a:xfrm>
          <a:prstGeom prst="rect">
            <a:avLst/>
          </a:prstGeom>
        </p:spPr>
      </p:pic>
      <p:sp>
        <p:nvSpPr>
          <p:cNvPr id="23" name="!!circle graphic">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93883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4" name="Straight Connector 27">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5" name="Rectangle 2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Text, background pattern&#10;&#10;Description automatically generated">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alphaModFix amt="40000"/>
          </a:blip>
          <a:srcRect t="21875" b="21875"/>
          <a:stretch/>
        </p:blipFill>
        <p:spPr>
          <a:xfrm>
            <a:off x="-1" y="10"/>
            <a:ext cx="12191999" cy="6857990"/>
          </a:xfrm>
          <a:prstGeom prst="rect">
            <a:avLst/>
          </a:prstGeom>
        </p:spPr>
      </p:pic>
      <p:cxnSp>
        <p:nvCxnSpPr>
          <p:cNvPr id="36" name="Straight Connector 31">
            <a:extLst>
              <a:ext uri="{FF2B5EF4-FFF2-40B4-BE49-F238E27FC236}">
                <a16:creationId xmlns:a16="http://schemas.microsoft.com/office/drawing/2014/main" id="{7A7F0DB9-C0B6-4706-A769-8D689AF6D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1676400" y="-87137"/>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b="1" i="0" kern="1200" cap="all" spc="100" baseline="0">
                <a:solidFill>
                  <a:srgbClr val="FFFFFF"/>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26</a:t>
            </a:fld>
            <a:endParaRPr lang="en-US">
              <a:solidFill>
                <a:srgbClr val="FFFFFF"/>
              </a:solidFill>
            </a:endParaRPr>
          </a:p>
        </p:txBody>
      </p:sp>
    </p:spTree>
    <p:extLst>
      <p:ext uri="{BB962C8B-B14F-4D97-AF65-F5344CB8AC3E}">
        <p14:creationId xmlns:p14="http://schemas.microsoft.com/office/powerpoint/2010/main" val="4213405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8A2D-D1CA-C538-710E-ADBD8C7E016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D12C81B-2A6E-A724-EF51-76656A34D8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87880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349173" y="1356360"/>
            <a:ext cx="10429169" cy="2843784"/>
          </a:xfrm>
        </p:spPr>
        <p:txBody>
          <a:bodyPr>
            <a:normAutofit/>
          </a:bodyPr>
          <a:lstStyle/>
          <a:p>
            <a:r>
              <a:rPr lang="en-US" sz="4000" spc="400" dirty="0">
                <a:solidFill>
                  <a:schemeClr val="bg1"/>
                </a:solidFill>
              </a:rPr>
              <a:t>ADVANCING THE KINGDOM FOR</a:t>
            </a:r>
            <a:br>
              <a:rPr lang="en-US" sz="5400" spc="400" dirty="0">
                <a:solidFill>
                  <a:schemeClr val="bg1"/>
                </a:solidFill>
              </a:rPr>
            </a:br>
            <a:r>
              <a:rPr lang="en-US" sz="8000" spc="400" dirty="0">
                <a:solidFill>
                  <a:schemeClr val="bg1"/>
                </a:solidFill>
              </a:rPr>
              <a:t>MAXIMUM IMPACT </a:t>
            </a:r>
            <a:endParaRPr lang="en-US" sz="8000"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p:txBody>
          <a:bodyPr/>
          <a:lstStyle/>
          <a:p>
            <a:r>
              <a:rPr lang="en-US" sz="2000" dirty="0">
                <a:solidFill>
                  <a:schemeClr val="bg1"/>
                </a:solidFill>
              </a:rPr>
              <a:t>JUNE 11, 2022</a:t>
            </a:r>
          </a:p>
        </p:txBody>
      </p:sp>
      <p:pic>
        <p:nvPicPr>
          <p:cNvPr id="1026" name="Picture 2">
            <a:extLst>
              <a:ext uri="{FF2B5EF4-FFF2-40B4-BE49-F238E27FC236}">
                <a16:creationId xmlns:a16="http://schemas.microsoft.com/office/drawing/2014/main" id="{1A321E6E-67F4-B466-CAB7-3A39A6E03D5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7641609" y="5381896"/>
            <a:ext cx="3093447" cy="91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110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Elephant in wild">
            <a:extLst>
              <a:ext uri="{FF2B5EF4-FFF2-40B4-BE49-F238E27FC236}">
                <a16:creationId xmlns:a16="http://schemas.microsoft.com/office/drawing/2014/main" id="{338A99C5-F639-096D-7B40-5C6C7CAB7E77}"/>
              </a:ext>
            </a:extLst>
          </p:cNvPr>
          <p:cNvPicPr>
            <a:picLocks noGrp="1" noChangeAspect="1"/>
          </p:cNvPicPr>
          <p:nvPr>
            <p:ph idx="1"/>
          </p:nvPr>
        </p:nvPicPr>
        <p:blipFill rotWithShape="1">
          <a:blip r:embed="rId2"/>
          <a:srcRect t="4991" b="1074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FD99D-5C68-61B7-AE28-97E9C6A906B3}"/>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4600" b="1" i="0" kern="1200" cap="all" baseline="0">
                <a:solidFill>
                  <a:schemeClr val="tx1"/>
                </a:solidFill>
                <a:latin typeface="+mj-lt"/>
                <a:ea typeface="+mj-ea"/>
                <a:cs typeface="+mj-cs"/>
              </a:rPr>
              <a:t>How do you eat an elephant?</a:t>
            </a:r>
          </a:p>
        </p:txBody>
      </p:sp>
      <p:sp>
        <p:nvSpPr>
          <p:cNvPr id="4" name="Slide Number Placeholder 3">
            <a:extLst>
              <a:ext uri="{FF2B5EF4-FFF2-40B4-BE49-F238E27FC236}">
                <a16:creationId xmlns:a16="http://schemas.microsoft.com/office/drawing/2014/main" id="{9EA68EA9-144B-7D1D-6ABC-07B43D2954F6}"/>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29</a:t>
            </a:fld>
            <a:endParaRPr lang="en-US">
              <a:solidFill>
                <a:schemeClr val="tx1"/>
              </a:solidFill>
            </a:endParaRPr>
          </a:p>
        </p:txBody>
      </p:sp>
    </p:spTree>
    <p:extLst>
      <p:ext uri="{BB962C8B-B14F-4D97-AF65-F5344CB8AC3E}">
        <p14:creationId xmlns:p14="http://schemas.microsoft.com/office/powerpoint/2010/main" val="3021026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050231" y="802500"/>
            <a:ext cx="10807429" cy="3548095"/>
          </a:xfrm>
        </p:spPr>
        <p:txBody>
          <a:bodyPr vert="horz" lIns="91440" tIns="45720" rIns="91440" bIns="45720" rtlCol="0" anchor="b">
            <a:normAutofit fontScale="90000"/>
          </a:bodyPr>
          <a:lstStyle/>
          <a:p>
            <a:pPr algn="ctr"/>
            <a:r>
              <a:rPr lang="en-US" sz="4800" dirty="0">
                <a:solidFill>
                  <a:srgbClr val="FFFFFF"/>
                </a:solidFill>
              </a:rPr>
              <a:t>Where you can find all the documents:</a:t>
            </a:r>
            <a:br>
              <a:rPr lang="en-US" sz="4800" b="0" dirty="0">
                <a:solidFill>
                  <a:srgbClr val="FFFFFF"/>
                </a:solidFill>
              </a:rPr>
            </a:br>
            <a:br>
              <a:rPr lang="en-US" sz="4800" b="0" dirty="0">
                <a:solidFill>
                  <a:srgbClr val="FFFFFF"/>
                </a:solidFill>
              </a:rPr>
            </a:br>
            <a:r>
              <a:rPr lang="en-US" sz="4800" b="0" dirty="0">
                <a:solidFill>
                  <a:srgbClr val="FFFFFF"/>
                </a:solidFill>
              </a:rPr>
              <a:t>https://ministryarchitects.com/advancing-the-kingdom/</a:t>
            </a:r>
            <a:endParaRPr lang="en-US" sz="4800" b="0" kern="1200" dirty="0">
              <a:solidFill>
                <a:srgbClr val="FFFFFF"/>
              </a:solidFill>
            </a:endParaRP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spcAft>
                <a:spcPts val="600"/>
              </a:spcAft>
            </a:pPr>
            <a:r>
              <a:rPr lang="en-US" b="1" i="0" kern="1200" cap="all" spc="100" baseline="0">
                <a:solidFill>
                  <a:srgbClr val="FFFFFF"/>
                </a:solidFill>
                <a:latin typeface="+mn-lt"/>
                <a:ea typeface="+mn-ea"/>
                <a:cs typeface="+mn-cs"/>
              </a:rPr>
              <a:t>Advancing the kingdome </a:t>
            </a:r>
          </a:p>
        </p:txBody>
      </p:sp>
      <p:sp>
        <p:nvSpPr>
          <p:cNvPr id="2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2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2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t>6/10/2022</a:t>
            </a:r>
            <a:endParaRPr lang="en-US"/>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a:t>
            </a:fld>
            <a:endParaRPr lang="en-US">
              <a:solidFill>
                <a:srgbClr val="FFFFFF"/>
              </a:solidFill>
            </a:endParaRPr>
          </a:p>
        </p:txBody>
      </p:sp>
    </p:spTree>
    <p:extLst>
      <p:ext uri="{BB962C8B-B14F-4D97-AF65-F5344CB8AC3E}">
        <p14:creationId xmlns:p14="http://schemas.microsoft.com/office/powerpoint/2010/main" val="4071424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F7D38-2167-8980-C4F4-788E72768159}"/>
              </a:ext>
            </a:extLst>
          </p:cNvPr>
          <p:cNvSpPr>
            <a:spLocks noGrp="1"/>
          </p:cNvSpPr>
          <p:nvPr>
            <p:ph type="title"/>
          </p:nvPr>
        </p:nvSpPr>
        <p:spPr/>
        <p:txBody>
          <a:bodyPr/>
          <a:lstStyle/>
          <a:p>
            <a:r>
              <a:rPr lang="en-US" b="1" dirty="0"/>
              <a:t>STUCK</a:t>
            </a:r>
          </a:p>
        </p:txBody>
      </p:sp>
      <p:sp>
        <p:nvSpPr>
          <p:cNvPr id="4" name="Slide Number Placeholder 3">
            <a:extLst>
              <a:ext uri="{FF2B5EF4-FFF2-40B4-BE49-F238E27FC236}">
                <a16:creationId xmlns:a16="http://schemas.microsoft.com/office/drawing/2014/main" id="{C2D294F6-3C3A-5EFE-C23E-F0EAA45AE00C}"/>
              </a:ext>
            </a:extLst>
          </p:cNvPr>
          <p:cNvSpPr>
            <a:spLocks noGrp="1"/>
          </p:cNvSpPr>
          <p:nvPr>
            <p:ph type="sldNum" sz="quarter" idx="12"/>
          </p:nvPr>
        </p:nvSpPr>
        <p:spPr/>
        <p:txBody>
          <a:bodyPr/>
          <a:lstStyle/>
          <a:p>
            <a:fld id="{D8DA9DAA-006C-4F4B-980E-E3DF019B24E2}" type="slidenum">
              <a:rPr lang="en-US" smtClean="0"/>
              <a:t>30</a:t>
            </a:fld>
            <a:endParaRPr lang="en-US" dirty="0"/>
          </a:p>
        </p:txBody>
      </p:sp>
      <p:pic>
        <p:nvPicPr>
          <p:cNvPr id="3" name="Online Media 2" title="Getting Stuck on an Escalator">
            <a:hlinkClick r:id="" action="ppaction://media"/>
            <a:extLst>
              <a:ext uri="{FF2B5EF4-FFF2-40B4-BE49-F238E27FC236}">
                <a16:creationId xmlns:a16="http://schemas.microsoft.com/office/drawing/2014/main" id="{4E35CEE1-0016-233A-A622-81DF0854C359}"/>
              </a:ext>
            </a:extLst>
          </p:cNvPr>
          <p:cNvPicPr>
            <a:picLocks noRot="1" noChangeAspect="1"/>
          </p:cNvPicPr>
          <p:nvPr>
            <a:videoFile r:link="rId1"/>
          </p:nvPr>
        </p:nvPicPr>
        <p:blipFill>
          <a:blip r:embed="rId3"/>
          <a:stretch>
            <a:fillRect/>
          </a:stretch>
        </p:blipFill>
        <p:spPr>
          <a:xfrm>
            <a:off x="2410097" y="1479967"/>
            <a:ext cx="8235477" cy="4653044"/>
          </a:xfrm>
          <a:prstGeom prst="rect">
            <a:avLst/>
          </a:prstGeom>
        </p:spPr>
      </p:pic>
    </p:spTree>
    <p:extLst>
      <p:ext uri="{BB962C8B-B14F-4D97-AF65-F5344CB8AC3E}">
        <p14:creationId xmlns:p14="http://schemas.microsoft.com/office/powerpoint/2010/main" val="3564657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alphaModFix/>
            <a:extLst>
              <a:ext uri="{837473B0-CC2E-450A-ABE3-18F120FF3D39}">
                <a1611:picAttrSrcUrl xmlns:a1611="http://schemas.microsoft.com/office/drawing/2016/11/main" r:id="rId3"/>
              </a:ext>
            </a:extLst>
          </a:blip>
          <a:srcRect l="10301" r="18587" b="-1"/>
          <a:stretch/>
        </p:blipFill>
        <p:spPr>
          <a:xfrm>
            <a:off x="20" y="-22"/>
            <a:ext cx="12191977" cy="6858022"/>
          </a:xfrm>
          <a:prstGeom prst="rect">
            <a:avLst/>
          </a:prstGeom>
        </p:spPr>
      </p:pic>
      <p:sp>
        <p:nvSpPr>
          <p:cNvPr id="106" name="Rectangle 105">
            <a:extLst>
              <a:ext uri="{FF2B5EF4-FFF2-40B4-BE49-F238E27FC236}">
                <a16:creationId xmlns:a16="http://schemas.microsoft.com/office/drawing/2014/main" id="{2D92A843-3FA1-4DFF-99F6-47FA457D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14761" cy="6858000"/>
          </a:xfrm>
          <a:prstGeom prst="rect">
            <a:avLst/>
          </a:prstGeom>
          <a:gradFill flip="none" rotWithShape="1">
            <a:gsLst>
              <a:gs pos="100000">
                <a:schemeClr val="accent4">
                  <a:alpha val="60000"/>
                </a:schemeClr>
              </a:gs>
              <a:gs pos="0">
                <a:schemeClr val="accent2">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793159" y="1377146"/>
            <a:ext cx="3672965" cy="3626217"/>
          </a:xfrm>
        </p:spPr>
        <p:txBody>
          <a:bodyPr vert="horz" lIns="91440" tIns="45720" rIns="91440" bIns="45720" rtlCol="0" anchor="b">
            <a:normAutofit/>
          </a:bodyPr>
          <a:lstStyle/>
          <a:p>
            <a:pPr algn="r">
              <a:lnSpc>
                <a:spcPct val="90000"/>
              </a:lnSpc>
              <a:spcBef>
                <a:spcPct val="0"/>
              </a:spcBef>
            </a:pPr>
            <a:r>
              <a:rPr lang="en-US" sz="6400" b="1" i="0" kern="1200" cap="all" baseline="0" dirty="0">
                <a:solidFill>
                  <a:schemeClr val="bg1"/>
                </a:solidFill>
                <a:latin typeface="+mj-lt"/>
                <a:ea typeface="+mj-ea"/>
                <a:cs typeface="+mj-cs"/>
              </a:rPr>
              <a:t>Lost Sheep</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5615387" y="224937"/>
            <a:ext cx="4114800" cy="365125"/>
          </a:xfrm>
        </p:spPr>
        <p:txBody>
          <a:bodyPr vert="horz" lIns="91440" tIns="45720" rIns="91440" bIns="45720" rtlCol="0" anchor="ctr">
            <a:normAutofit/>
          </a:bodyPr>
          <a:lstStyle/>
          <a:p>
            <a:pPr algn="l">
              <a:spcAft>
                <a:spcPts val="600"/>
              </a:spcAft>
            </a:pPr>
            <a:r>
              <a:rPr lang="en-US" b="1" i="0" kern="1200" cap="all" spc="100" baseline="0">
                <a:solidFill>
                  <a:schemeClr val="bg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9888546" y="224937"/>
            <a:ext cx="1465253"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31</a:t>
            </a:fld>
            <a:endParaRPr lang="en-US">
              <a:solidFill>
                <a:schemeClr val="bg1"/>
              </a:solidFill>
            </a:endParaRPr>
          </a:p>
        </p:txBody>
      </p:sp>
      <p:sp>
        <p:nvSpPr>
          <p:cNvPr id="108"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7736" y="81500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1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16516" y="104429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12" name="Straight Connector 1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468A81-6A2C-CBB3-84AC-897718DB1D4C}"/>
              </a:ext>
            </a:extLst>
          </p:cNvPr>
          <p:cNvSpPr txBox="1"/>
          <p:nvPr/>
        </p:nvSpPr>
        <p:spPr>
          <a:xfrm>
            <a:off x="9322302" y="6657945"/>
            <a:ext cx="286969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itn.hms.harvard.edu/flash/2018/asked-dont-sheep-shrink-rai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245508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17278C5-34E8-4293-BE47-73B18483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duotone>
              <a:schemeClr val="accent1">
                <a:shade val="45000"/>
                <a:satMod val="135000"/>
              </a:schemeClr>
              <a:prstClr val="white"/>
            </a:duotone>
            <a:alphaModFix amt="35000"/>
          </a:blip>
          <a:srcRect r="15112" b="1"/>
          <a:stretch/>
        </p:blipFill>
        <p:spPr>
          <a:xfrm>
            <a:off x="20" y="-8877"/>
            <a:ext cx="12191980" cy="6858000"/>
          </a:xfrm>
          <a:prstGeom prst="rect">
            <a:avLst/>
          </a:prstGeo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1256275" y="2271449"/>
            <a:ext cx="9679449" cy="2847058"/>
          </a:xfrm>
        </p:spPr>
        <p:txBody>
          <a:bodyPr vert="horz" lIns="91440" tIns="45720" rIns="91440" bIns="45720" rtlCol="0" anchor="b">
            <a:normAutofit/>
          </a:bodyPr>
          <a:lstStyle/>
          <a:p>
            <a:pPr>
              <a:lnSpc>
                <a:spcPct val="90000"/>
              </a:lnSpc>
              <a:spcBef>
                <a:spcPct val="0"/>
              </a:spcBef>
            </a:pPr>
            <a:r>
              <a:rPr lang="en-US" sz="7200" b="1" i="0" kern="1200" cap="all" baseline="0">
                <a:solidFill>
                  <a:srgbClr val="FFFFFF"/>
                </a:solidFill>
                <a:latin typeface="+mj-lt"/>
                <a:ea typeface="+mj-ea"/>
                <a:cs typeface="+mj-cs"/>
              </a:rPr>
              <a:t>database</a:t>
            </a:r>
          </a:p>
        </p:txBody>
      </p:sp>
      <p:cxnSp>
        <p:nvCxnSpPr>
          <p:cNvPr id="82" name="Straight Connector 8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505757" y="623907"/>
            <a:ext cx="3633923" cy="365125"/>
          </a:xfrm>
        </p:spPr>
        <p:txBody>
          <a:bodyPr vert="horz" lIns="91440" tIns="45720" rIns="91440" bIns="45720" rtlCol="0" anchor="ctr">
            <a:normAutofit/>
          </a:bodyPr>
          <a:lstStyle/>
          <a:p>
            <a:pPr>
              <a:spcAft>
                <a:spcPts val="600"/>
              </a:spcAft>
            </a:pPr>
            <a:r>
              <a:rPr lang="en-US" b="1" i="0" kern="1200" cap="all" spc="100" baseline="0">
                <a:solidFill>
                  <a:prstClr val="white"/>
                </a:solidFill>
                <a:latin typeface="+mn-lt"/>
                <a:ea typeface="+mn-ea"/>
                <a:cs typeface="+mn-cs"/>
              </a:rPr>
              <a:t>Advancing the kingdom</a:t>
            </a:r>
          </a:p>
        </p:txBody>
      </p:sp>
      <p:sp>
        <p:nvSpPr>
          <p:cNvPr id="8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8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8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prstClr val="white"/>
                </a:solidFill>
              </a:rPr>
              <a:pPr>
                <a:spcAft>
                  <a:spcPts val="600"/>
                </a:spcAft>
              </a:pPr>
              <a:t>32</a:t>
            </a:fld>
            <a:endParaRPr lang="en-US">
              <a:solidFill>
                <a:prstClr val="white"/>
              </a:solidFill>
            </a:endParaRPr>
          </a:p>
        </p:txBody>
      </p:sp>
    </p:spTree>
    <p:extLst>
      <p:ext uri="{BB962C8B-B14F-4D97-AF65-F5344CB8AC3E}">
        <p14:creationId xmlns:p14="http://schemas.microsoft.com/office/powerpoint/2010/main" val="31085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p:txBody>
          <a:bodyPr>
            <a:normAutofit/>
          </a:bodyPr>
          <a:lstStyle/>
          <a:p>
            <a:r>
              <a:rPr lang="en-US" sz="5400" dirty="0"/>
              <a:t>Example</a:t>
            </a:r>
          </a:p>
        </p:txBody>
      </p:sp>
      <p:sp>
        <p:nvSpPr>
          <p:cNvPr id="7" name="Slide Number Placeholder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a:lstStyle/>
          <a:p>
            <a:fld id="{D8DA9DAA-006C-4F4B-980E-E3DF019B24E2}" type="slidenum">
              <a:rPr lang="en-US" b="1" cap="all" spc="100" smtClean="0">
                <a:solidFill>
                  <a:schemeClr val="accent2"/>
                </a:solidFill>
              </a:rPr>
              <a:t>33</a:t>
            </a:fld>
            <a:endParaRPr lang="en-US" b="1" cap="all" spc="100" dirty="0">
              <a:solidFill>
                <a:schemeClr val="accent2"/>
              </a:solidFill>
            </a:endParaRPr>
          </a:p>
        </p:txBody>
      </p:sp>
      <p:graphicFrame>
        <p:nvGraphicFramePr>
          <p:cNvPr id="6" name="Content Placeholder 5">
            <a:extLst>
              <a:ext uri="{FF2B5EF4-FFF2-40B4-BE49-F238E27FC236}">
                <a16:creationId xmlns:a16="http://schemas.microsoft.com/office/drawing/2014/main" id="{39D11B1D-8EB5-FB66-BD7E-C0C6F47A3611}"/>
              </a:ext>
            </a:extLst>
          </p:cNvPr>
          <p:cNvGraphicFramePr>
            <a:graphicFrameLocks noGrp="1"/>
          </p:cNvGraphicFramePr>
          <p:nvPr>
            <p:ph idx="1"/>
            <p:extLst>
              <p:ext uri="{D42A27DB-BD31-4B8C-83A1-F6EECF244321}">
                <p14:modId xmlns:p14="http://schemas.microsoft.com/office/powerpoint/2010/main" val="1860243810"/>
              </p:ext>
            </p:extLst>
          </p:nvPr>
        </p:nvGraphicFramePr>
        <p:xfrm>
          <a:off x="946150" y="1625600"/>
          <a:ext cx="10795000" cy="4470396"/>
        </p:xfrm>
        <a:graphic>
          <a:graphicData uri="http://schemas.openxmlformats.org/drawingml/2006/table">
            <a:tbl>
              <a:tblPr/>
              <a:tblGrid>
                <a:gridCol w="115884">
                  <a:extLst>
                    <a:ext uri="{9D8B030D-6E8A-4147-A177-3AD203B41FA5}">
                      <a16:colId xmlns:a16="http://schemas.microsoft.com/office/drawing/2014/main" val="3986714771"/>
                    </a:ext>
                  </a:extLst>
                </a:gridCol>
                <a:gridCol w="474811">
                  <a:extLst>
                    <a:ext uri="{9D8B030D-6E8A-4147-A177-3AD203B41FA5}">
                      <a16:colId xmlns:a16="http://schemas.microsoft.com/office/drawing/2014/main" val="4149860025"/>
                    </a:ext>
                  </a:extLst>
                </a:gridCol>
                <a:gridCol w="594714">
                  <a:extLst>
                    <a:ext uri="{9D8B030D-6E8A-4147-A177-3AD203B41FA5}">
                      <a16:colId xmlns:a16="http://schemas.microsoft.com/office/drawing/2014/main" val="134605183"/>
                    </a:ext>
                  </a:extLst>
                </a:gridCol>
                <a:gridCol w="666655">
                  <a:extLst>
                    <a:ext uri="{9D8B030D-6E8A-4147-A177-3AD203B41FA5}">
                      <a16:colId xmlns:a16="http://schemas.microsoft.com/office/drawing/2014/main" val="1902184397"/>
                    </a:ext>
                  </a:extLst>
                </a:gridCol>
                <a:gridCol w="393277">
                  <a:extLst>
                    <a:ext uri="{9D8B030D-6E8A-4147-A177-3AD203B41FA5}">
                      <a16:colId xmlns:a16="http://schemas.microsoft.com/office/drawing/2014/main" val="380579358"/>
                    </a:ext>
                  </a:extLst>
                </a:gridCol>
                <a:gridCol w="374093">
                  <a:extLst>
                    <a:ext uri="{9D8B030D-6E8A-4147-A177-3AD203B41FA5}">
                      <a16:colId xmlns:a16="http://schemas.microsoft.com/office/drawing/2014/main" val="2603098101"/>
                    </a:ext>
                  </a:extLst>
                </a:gridCol>
                <a:gridCol w="625416">
                  <a:extLst>
                    <a:ext uri="{9D8B030D-6E8A-4147-A177-3AD203B41FA5}">
                      <a16:colId xmlns:a16="http://schemas.microsoft.com/office/drawing/2014/main" val="3503957482"/>
                    </a:ext>
                  </a:extLst>
                </a:gridCol>
                <a:gridCol w="495300">
                  <a:extLst>
                    <a:ext uri="{9D8B030D-6E8A-4147-A177-3AD203B41FA5}">
                      <a16:colId xmlns:a16="http://schemas.microsoft.com/office/drawing/2014/main" val="4196084154"/>
                    </a:ext>
                  </a:extLst>
                </a:gridCol>
                <a:gridCol w="387591">
                  <a:extLst>
                    <a:ext uri="{9D8B030D-6E8A-4147-A177-3AD203B41FA5}">
                      <a16:colId xmlns:a16="http://schemas.microsoft.com/office/drawing/2014/main" val="3587367186"/>
                    </a:ext>
                  </a:extLst>
                </a:gridCol>
                <a:gridCol w="222009">
                  <a:extLst>
                    <a:ext uri="{9D8B030D-6E8A-4147-A177-3AD203B41FA5}">
                      <a16:colId xmlns:a16="http://schemas.microsoft.com/office/drawing/2014/main" val="1292403665"/>
                    </a:ext>
                  </a:extLst>
                </a:gridCol>
                <a:gridCol w="450156">
                  <a:extLst>
                    <a:ext uri="{9D8B030D-6E8A-4147-A177-3AD203B41FA5}">
                      <a16:colId xmlns:a16="http://schemas.microsoft.com/office/drawing/2014/main" val="2384054988"/>
                    </a:ext>
                  </a:extLst>
                </a:gridCol>
                <a:gridCol w="599510">
                  <a:extLst>
                    <a:ext uri="{9D8B030D-6E8A-4147-A177-3AD203B41FA5}">
                      <a16:colId xmlns:a16="http://schemas.microsoft.com/office/drawing/2014/main" val="1870251263"/>
                    </a:ext>
                  </a:extLst>
                </a:gridCol>
                <a:gridCol w="575527">
                  <a:extLst>
                    <a:ext uri="{9D8B030D-6E8A-4147-A177-3AD203B41FA5}">
                      <a16:colId xmlns:a16="http://schemas.microsoft.com/office/drawing/2014/main" val="1457916043"/>
                    </a:ext>
                  </a:extLst>
                </a:gridCol>
                <a:gridCol w="565557">
                  <a:extLst>
                    <a:ext uri="{9D8B030D-6E8A-4147-A177-3AD203B41FA5}">
                      <a16:colId xmlns:a16="http://schemas.microsoft.com/office/drawing/2014/main" val="4097395262"/>
                    </a:ext>
                  </a:extLst>
                </a:gridCol>
                <a:gridCol w="930820">
                  <a:extLst>
                    <a:ext uri="{9D8B030D-6E8A-4147-A177-3AD203B41FA5}">
                      <a16:colId xmlns:a16="http://schemas.microsoft.com/office/drawing/2014/main" val="3520129465"/>
                    </a:ext>
                  </a:extLst>
                </a:gridCol>
                <a:gridCol w="954418">
                  <a:extLst>
                    <a:ext uri="{9D8B030D-6E8A-4147-A177-3AD203B41FA5}">
                      <a16:colId xmlns:a16="http://schemas.microsoft.com/office/drawing/2014/main" val="1909388236"/>
                    </a:ext>
                  </a:extLst>
                </a:gridCol>
                <a:gridCol w="666655">
                  <a:extLst>
                    <a:ext uri="{9D8B030D-6E8A-4147-A177-3AD203B41FA5}">
                      <a16:colId xmlns:a16="http://schemas.microsoft.com/office/drawing/2014/main" val="1446398500"/>
                    </a:ext>
                  </a:extLst>
                </a:gridCol>
                <a:gridCol w="748189">
                  <a:extLst>
                    <a:ext uri="{9D8B030D-6E8A-4147-A177-3AD203B41FA5}">
                      <a16:colId xmlns:a16="http://schemas.microsoft.com/office/drawing/2014/main" val="822444440"/>
                    </a:ext>
                  </a:extLst>
                </a:gridCol>
                <a:gridCol w="954418">
                  <a:extLst>
                    <a:ext uri="{9D8B030D-6E8A-4147-A177-3AD203B41FA5}">
                      <a16:colId xmlns:a16="http://schemas.microsoft.com/office/drawing/2014/main" val="3568787969"/>
                    </a:ext>
                  </a:extLst>
                </a:gridCol>
              </a:tblGrid>
              <a:tr h="626416">
                <a:tc>
                  <a:txBody>
                    <a:bodyPr/>
                    <a:lstStyle/>
                    <a:p>
                      <a:pPr rtl="0" fontAlgn="b"/>
                      <a:endParaRPr lang="en-US" sz="500">
                        <a:effectLst/>
                      </a:endParaRP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r>
                        <a:rPr lang="en-US" sz="1000" b="1" dirty="0">
                          <a:effectLst/>
                        </a:rPr>
                        <a:t>Last Name</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r>
                        <a:rPr lang="en-US" sz="1000" b="1" dirty="0">
                          <a:effectLst/>
                        </a:rPr>
                        <a:t>First Name</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r>
                        <a:rPr lang="en-US" sz="1000" b="1" dirty="0">
                          <a:effectLst/>
                        </a:rPr>
                        <a:t>Goes by Name</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Phone</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a:effectLst/>
                        </a:rPr>
                        <a:t>BirthDate</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r>
                        <a:rPr lang="en-US" sz="1000" b="1" dirty="0">
                          <a:effectLst/>
                        </a:rPr>
                        <a:t>Address</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r>
                        <a:rPr lang="en-US" sz="1000" b="1">
                          <a:effectLst/>
                        </a:rPr>
                        <a:t>City</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r>
                        <a:rPr lang="en-US" sz="1000" b="1">
                          <a:effectLst/>
                        </a:rPr>
                        <a:t>State</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Zip</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Mom's first</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Mom's last</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Dad's first</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Dad's last</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Mother's Email</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Father's Email</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Father's Cell Phone # </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Mother's Cell Phone #</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r>
                        <a:rPr lang="en-US" sz="1000" b="1" dirty="0">
                          <a:effectLst/>
                        </a:rPr>
                        <a:t>Preferred method of contact</a:t>
                      </a: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457969"/>
                  </a:ext>
                </a:extLst>
              </a:tr>
              <a:tr h="133831">
                <a:tc>
                  <a:txBody>
                    <a:bodyPr/>
                    <a:lstStyle/>
                    <a:p>
                      <a:pPr rtl="0" fontAlgn="b"/>
                      <a:endParaRPr lang="en-US" sz="500">
                        <a:effectLst/>
                      </a:endParaRP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ctr" rtl="0" fontAlgn="b"/>
                      <a:endParaRPr lang="en-US" sz="500" b="1">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1131543"/>
                  </a:ext>
                </a:extLst>
              </a:tr>
              <a:tr h="133831">
                <a:tc>
                  <a:txBody>
                    <a:bodyPr/>
                    <a:lstStyle/>
                    <a:p>
                      <a:pPr algn="r" rtl="0" fontAlgn="b"/>
                      <a:r>
                        <a:rPr lang="en-US" sz="500">
                          <a:effectLst/>
                        </a:rPr>
                        <a:t>1</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95002561"/>
                  </a:ext>
                </a:extLst>
              </a:tr>
              <a:tr h="133831">
                <a:tc>
                  <a:txBody>
                    <a:bodyPr/>
                    <a:lstStyle/>
                    <a:p>
                      <a:pPr algn="r" rtl="0" fontAlgn="b"/>
                      <a:r>
                        <a:rPr lang="en-US" sz="500">
                          <a:effectLst/>
                        </a:rPr>
                        <a:t>2</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23516916"/>
                  </a:ext>
                </a:extLst>
              </a:tr>
              <a:tr h="133831">
                <a:tc>
                  <a:txBody>
                    <a:bodyPr/>
                    <a:lstStyle/>
                    <a:p>
                      <a:pPr algn="r" rtl="0" fontAlgn="b"/>
                      <a:r>
                        <a:rPr lang="en-US" sz="500">
                          <a:effectLst/>
                        </a:rPr>
                        <a:t>3</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93318534"/>
                  </a:ext>
                </a:extLst>
              </a:tr>
              <a:tr h="133831">
                <a:tc>
                  <a:txBody>
                    <a:bodyPr/>
                    <a:lstStyle/>
                    <a:p>
                      <a:pPr algn="r" rtl="0" fontAlgn="b"/>
                      <a:r>
                        <a:rPr lang="en-US" sz="500">
                          <a:effectLst/>
                        </a:rPr>
                        <a:t>4</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15808380"/>
                  </a:ext>
                </a:extLst>
              </a:tr>
              <a:tr h="133831">
                <a:tc>
                  <a:txBody>
                    <a:bodyPr/>
                    <a:lstStyle/>
                    <a:p>
                      <a:pPr algn="r" rtl="0" fontAlgn="b"/>
                      <a:r>
                        <a:rPr lang="en-US" sz="500">
                          <a:effectLst/>
                        </a:rPr>
                        <a:t>5</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72879452"/>
                  </a:ext>
                </a:extLst>
              </a:tr>
              <a:tr h="133831">
                <a:tc>
                  <a:txBody>
                    <a:bodyPr/>
                    <a:lstStyle/>
                    <a:p>
                      <a:pPr algn="r" rtl="0" fontAlgn="b"/>
                      <a:r>
                        <a:rPr lang="en-US" sz="500">
                          <a:effectLst/>
                        </a:rPr>
                        <a:t>6</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57700454"/>
                  </a:ext>
                </a:extLst>
              </a:tr>
              <a:tr h="133831">
                <a:tc>
                  <a:txBody>
                    <a:bodyPr/>
                    <a:lstStyle/>
                    <a:p>
                      <a:pPr algn="r" rtl="0" fontAlgn="b"/>
                      <a:r>
                        <a:rPr lang="en-US" sz="500">
                          <a:effectLst/>
                        </a:rPr>
                        <a:t>7</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32931669"/>
                  </a:ext>
                </a:extLst>
              </a:tr>
              <a:tr h="133831">
                <a:tc>
                  <a:txBody>
                    <a:bodyPr/>
                    <a:lstStyle/>
                    <a:p>
                      <a:pPr algn="r" rtl="0" fontAlgn="b"/>
                      <a:r>
                        <a:rPr lang="en-US" sz="500">
                          <a:effectLst/>
                        </a:rPr>
                        <a:t>8</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12837206"/>
                  </a:ext>
                </a:extLst>
              </a:tr>
              <a:tr h="133831">
                <a:tc>
                  <a:txBody>
                    <a:bodyPr/>
                    <a:lstStyle/>
                    <a:p>
                      <a:pPr algn="r" rtl="0" fontAlgn="b"/>
                      <a:r>
                        <a:rPr lang="en-US" sz="500">
                          <a:effectLst/>
                        </a:rPr>
                        <a:t>9</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27844766"/>
                  </a:ext>
                </a:extLst>
              </a:tr>
              <a:tr h="250567">
                <a:tc>
                  <a:txBody>
                    <a:bodyPr/>
                    <a:lstStyle/>
                    <a:p>
                      <a:pPr algn="r" rtl="0" fontAlgn="b"/>
                      <a:r>
                        <a:rPr lang="en-US" sz="500">
                          <a:effectLst/>
                        </a:rPr>
                        <a:t>10</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67423918"/>
                  </a:ext>
                </a:extLst>
              </a:tr>
              <a:tr h="250567">
                <a:tc>
                  <a:txBody>
                    <a:bodyPr/>
                    <a:lstStyle/>
                    <a:p>
                      <a:pPr algn="r" rtl="0" fontAlgn="b"/>
                      <a:r>
                        <a:rPr lang="en-US" sz="500">
                          <a:effectLst/>
                        </a:rPr>
                        <a:t>11</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71015334"/>
                  </a:ext>
                </a:extLst>
              </a:tr>
              <a:tr h="250567">
                <a:tc>
                  <a:txBody>
                    <a:bodyPr/>
                    <a:lstStyle/>
                    <a:p>
                      <a:pPr algn="r" rtl="0" fontAlgn="b"/>
                      <a:r>
                        <a:rPr lang="en-US" sz="500">
                          <a:effectLst/>
                        </a:rPr>
                        <a:t>12</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71337414"/>
                  </a:ext>
                </a:extLst>
              </a:tr>
              <a:tr h="250567">
                <a:tc>
                  <a:txBody>
                    <a:bodyPr/>
                    <a:lstStyle/>
                    <a:p>
                      <a:pPr algn="r" rtl="0" fontAlgn="b"/>
                      <a:r>
                        <a:rPr lang="en-US" sz="500">
                          <a:effectLst/>
                        </a:rPr>
                        <a:t>13</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55850633"/>
                  </a:ext>
                </a:extLst>
              </a:tr>
              <a:tr h="250567">
                <a:tc>
                  <a:txBody>
                    <a:bodyPr/>
                    <a:lstStyle/>
                    <a:p>
                      <a:pPr algn="r" rtl="0" fontAlgn="b"/>
                      <a:r>
                        <a:rPr lang="en-US" sz="500">
                          <a:effectLst/>
                        </a:rPr>
                        <a:t>14</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68344034"/>
                  </a:ext>
                </a:extLst>
              </a:tr>
              <a:tr h="250567">
                <a:tc>
                  <a:txBody>
                    <a:bodyPr/>
                    <a:lstStyle/>
                    <a:p>
                      <a:pPr algn="r" rtl="0" fontAlgn="b"/>
                      <a:r>
                        <a:rPr lang="en-US" sz="500">
                          <a:effectLst/>
                        </a:rPr>
                        <a:t>15</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49997704"/>
                  </a:ext>
                </a:extLst>
              </a:tr>
              <a:tr h="250567">
                <a:tc>
                  <a:txBody>
                    <a:bodyPr/>
                    <a:lstStyle/>
                    <a:p>
                      <a:pPr algn="r" rtl="0" fontAlgn="b"/>
                      <a:r>
                        <a:rPr lang="en-US" sz="500">
                          <a:effectLst/>
                        </a:rPr>
                        <a:t>16</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69679739"/>
                  </a:ext>
                </a:extLst>
              </a:tr>
              <a:tr h="250567">
                <a:tc>
                  <a:txBody>
                    <a:bodyPr/>
                    <a:lstStyle/>
                    <a:p>
                      <a:pPr algn="r" rtl="0" fontAlgn="b"/>
                      <a:r>
                        <a:rPr lang="en-US" sz="500">
                          <a:effectLst/>
                        </a:rPr>
                        <a:t>17</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80017807"/>
                  </a:ext>
                </a:extLst>
              </a:tr>
              <a:tr h="250567">
                <a:tc>
                  <a:txBody>
                    <a:bodyPr/>
                    <a:lstStyle/>
                    <a:p>
                      <a:pPr algn="r" rtl="0" fontAlgn="b"/>
                      <a:r>
                        <a:rPr lang="en-US" sz="500">
                          <a:effectLst/>
                        </a:rPr>
                        <a:t>18</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08764657"/>
                  </a:ext>
                </a:extLst>
              </a:tr>
              <a:tr h="250567">
                <a:tc>
                  <a:txBody>
                    <a:bodyPr/>
                    <a:lstStyle/>
                    <a:p>
                      <a:pPr algn="r" rtl="0" fontAlgn="b"/>
                      <a:r>
                        <a:rPr lang="en-US" sz="500">
                          <a:effectLst/>
                        </a:rPr>
                        <a:t>19</a:t>
                      </a:r>
                    </a:p>
                  </a:txBody>
                  <a:tcPr marL="3715" marR="3715"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rtl="0" fontAlgn="b"/>
                      <a:endParaRPr lang="en-US" sz="500" dirty="0">
                        <a:effectLst/>
                      </a:endParaRPr>
                    </a:p>
                  </a:txBody>
                  <a:tcPr marL="3715" marR="3715"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44447897"/>
                  </a:ext>
                </a:extLst>
              </a:tr>
            </a:tbl>
          </a:graphicData>
        </a:graphic>
      </p:graphicFrame>
    </p:spTree>
    <p:extLst>
      <p:ext uri="{BB962C8B-B14F-4D97-AF65-F5344CB8AC3E}">
        <p14:creationId xmlns:p14="http://schemas.microsoft.com/office/powerpoint/2010/main" val="277827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Connector 27">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9" name="Rectangle 29">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468680" y="1145534"/>
            <a:ext cx="4412419" cy="1316404"/>
          </a:xfrm>
        </p:spPr>
        <p:txBody>
          <a:bodyPr vert="horz" lIns="91440" tIns="45720" rIns="91440" bIns="45720" rtlCol="0" anchor="t">
            <a:normAutofit/>
          </a:bodyPr>
          <a:lstStyle/>
          <a:p>
            <a:pPr algn="r">
              <a:lnSpc>
                <a:spcPct val="90000"/>
              </a:lnSpc>
              <a:spcBef>
                <a:spcPct val="0"/>
              </a:spcBef>
            </a:pPr>
            <a:r>
              <a:rPr lang="en-US" sz="4400" b="1" i="0" kern="1200" cap="all" baseline="0" dirty="0">
                <a:solidFill>
                  <a:schemeClr val="bg1"/>
                </a:solidFill>
                <a:latin typeface="+mj-lt"/>
                <a:ea typeface="+mj-ea"/>
                <a:cs typeface="+mj-cs"/>
              </a:rPr>
              <a:t>Tracking attendance</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spcAft>
                <a:spcPts val="600"/>
              </a:spcAft>
            </a:pPr>
            <a:r>
              <a:rPr lang="en-US" b="1" i="0" kern="1200" cap="all" spc="100" baseline="0">
                <a:solidFill>
                  <a:schemeClr val="bg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34</a:t>
            </a:fld>
            <a:endParaRPr lang="en-US">
              <a:solidFill>
                <a:schemeClr val="bg1"/>
              </a:solidFill>
            </a:endParaRPr>
          </a:p>
        </p:txBody>
      </p:sp>
      <p:sp>
        <p:nvSpPr>
          <p:cNvPr id="40"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41" name="Straight Connector 3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2"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aphicFrame>
        <p:nvGraphicFramePr>
          <p:cNvPr id="5" name="Table 4">
            <a:extLst>
              <a:ext uri="{FF2B5EF4-FFF2-40B4-BE49-F238E27FC236}">
                <a16:creationId xmlns:a16="http://schemas.microsoft.com/office/drawing/2014/main" id="{236A1AF8-0E89-6A4D-B370-386FEC67CFFB}"/>
              </a:ext>
            </a:extLst>
          </p:cNvPr>
          <p:cNvGraphicFramePr>
            <a:graphicFrameLocks noGrp="1"/>
          </p:cNvGraphicFramePr>
          <p:nvPr>
            <p:extLst>
              <p:ext uri="{D42A27DB-BD31-4B8C-83A1-F6EECF244321}">
                <p14:modId xmlns:p14="http://schemas.microsoft.com/office/powerpoint/2010/main" val="4140599640"/>
              </p:ext>
            </p:extLst>
          </p:nvPr>
        </p:nvGraphicFramePr>
        <p:xfrm>
          <a:off x="5871437" y="1723172"/>
          <a:ext cx="6009077" cy="2550378"/>
        </p:xfrm>
        <a:graphic>
          <a:graphicData uri="http://schemas.openxmlformats.org/drawingml/2006/table">
            <a:tbl>
              <a:tblPr firstRow="1" bandRow="1"/>
              <a:tblGrid>
                <a:gridCol w="169168">
                  <a:extLst>
                    <a:ext uri="{9D8B030D-6E8A-4147-A177-3AD203B41FA5}">
                      <a16:colId xmlns:a16="http://schemas.microsoft.com/office/drawing/2014/main" val="2236262593"/>
                    </a:ext>
                  </a:extLst>
                </a:gridCol>
                <a:gridCol w="143777">
                  <a:extLst>
                    <a:ext uri="{9D8B030D-6E8A-4147-A177-3AD203B41FA5}">
                      <a16:colId xmlns:a16="http://schemas.microsoft.com/office/drawing/2014/main" val="1728020753"/>
                    </a:ext>
                  </a:extLst>
                </a:gridCol>
                <a:gridCol w="765851">
                  <a:extLst>
                    <a:ext uri="{9D8B030D-6E8A-4147-A177-3AD203B41FA5}">
                      <a16:colId xmlns:a16="http://schemas.microsoft.com/office/drawing/2014/main" val="2450395988"/>
                    </a:ext>
                  </a:extLst>
                </a:gridCol>
                <a:gridCol w="264383">
                  <a:extLst>
                    <a:ext uri="{9D8B030D-6E8A-4147-A177-3AD203B41FA5}">
                      <a16:colId xmlns:a16="http://schemas.microsoft.com/office/drawing/2014/main" val="2531568658"/>
                    </a:ext>
                  </a:extLst>
                </a:gridCol>
                <a:gridCol w="245340">
                  <a:extLst>
                    <a:ext uri="{9D8B030D-6E8A-4147-A177-3AD203B41FA5}">
                      <a16:colId xmlns:a16="http://schemas.microsoft.com/office/drawing/2014/main" val="1488669358"/>
                    </a:ext>
                  </a:extLst>
                </a:gridCol>
                <a:gridCol w="238993">
                  <a:extLst>
                    <a:ext uri="{9D8B030D-6E8A-4147-A177-3AD203B41FA5}">
                      <a16:colId xmlns:a16="http://schemas.microsoft.com/office/drawing/2014/main" val="648277741"/>
                    </a:ext>
                  </a:extLst>
                </a:gridCol>
                <a:gridCol w="270730">
                  <a:extLst>
                    <a:ext uri="{9D8B030D-6E8A-4147-A177-3AD203B41FA5}">
                      <a16:colId xmlns:a16="http://schemas.microsoft.com/office/drawing/2014/main" val="3804119135"/>
                    </a:ext>
                  </a:extLst>
                </a:gridCol>
                <a:gridCol w="232644">
                  <a:extLst>
                    <a:ext uri="{9D8B030D-6E8A-4147-A177-3AD203B41FA5}">
                      <a16:colId xmlns:a16="http://schemas.microsoft.com/office/drawing/2014/main" val="2804248391"/>
                    </a:ext>
                  </a:extLst>
                </a:gridCol>
                <a:gridCol w="391337">
                  <a:extLst>
                    <a:ext uri="{9D8B030D-6E8A-4147-A177-3AD203B41FA5}">
                      <a16:colId xmlns:a16="http://schemas.microsoft.com/office/drawing/2014/main" val="773446439"/>
                    </a:ext>
                  </a:extLst>
                </a:gridCol>
                <a:gridCol w="264383">
                  <a:extLst>
                    <a:ext uri="{9D8B030D-6E8A-4147-A177-3AD203B41FA5}">
                      <a16:colId xmlns:a16="http://schemas.microsoft.com/office/drawing/2014/main" val="2243651453"/>
                    </a:ext>
                  </a:extLst>
                </a:gridCol>
                <a:gridCol w="245340">
                  <a:extLst>
                    <a:ext uri="{9D8B030D-6E8A-4147-A177-3AD203B41FA5}">
                      <a16:colId xmlns:a16="http://schemas.microsoft.com/office/drawing/2014/main" val="93026783"/>
                    </a:ext>
                  </a:extLst>
                </a:gridCol>
                <a:gridCol w="238993">
                  <a:extLst>
                    <a:ext uri="{9D8B030D-6E8A-4147-A177-3AD203B41FA5}">
                      <a16:colId xmlns:a16="http://schemas.microsoft.com/office/drawing/2014/main" val="1781900175"/>
                    </a:ext>
                  </a:extLst>
                </a:gridCol>
                <a:gridCol w="270730">
                  <a:extLst>
                    <a:ext uri="{9D8B030D-6E8A-4147-A177-3AD203B41FA5}">
                      <a16:colId xmlns:a16="http://schemas.microsoft.com/office/drawing/2014/main" val="1931433939"/>
                    </a:ext>
                  </a:extLst>
                </a:gridCol>
                <a:gridCol w="232644">
                  <a:extLst>
                    <a:ext uri="{9D8B030D-6E8A-4147-A177-3AD203B41FA5}">
                      <a16:colId xmlns:a16="http://schemas.microsoft.com/office/drawing/2014/main" val="2279735361"/>
                    </a:ext>
                  </a:extLst>
                </a:gridCol>
                <a:gridCol w="391337">
                  <a:extLst>
                    <a:ext uri="{9D8B030D-6E8A-4147-A177-3AD203B41FA5}">
                      <a16:colId xmlns:a16="http://schemas.microsoft.com/office/drawing/2014/main" val="3434371394"/>
                    </a:ext>
                  </a:extLst>
                </a:gridCol>
                <a:gridCol w="264383">
                  <a:extLst>
                    <a:ext uri="{9D8B030D-6E8A-4147-A177-3AD203B41FA5}">
                      <a16:colId xmlns:a16="http://schemas.microsoft.com/office/drawing/2014/main" val="2558218437"/>
                    </a:ext>
                  </a:extLst>
                </a:gridCol>
                <a:gridCol w="245340">
                  <a:extLst>
                    <a:ext uri="{9D8B030D-6E8A-4147-A177-3AD203B41FA5}">
                      <a16:colId xmlns:a16="http://schemas.microsoft.com/office/drawing/2014/main" val="1086299051"/>
                    </a:ext>
                  </a:extLst>
                </a:gridCol>
                <a:gridCol w="238993">
                  <a:extLst>
                    <a:ext uri="{9D8B030D-6E8A-4147-A177-3AD203B41FA5}">
                      <a16:colId xmlns:a16="http://schemas.microsoft.com/office/drawing/2014/main" val="2407506666"/>
                    </a:ext>
                  </a:extLst>
                </a:gridCol>
                <a:gridCol w="270730">
                  <a:extLst>
                    <a:ext uri="{9D8B030D-6E8A-4147-A177-3AD203B41FA5}">
                      <a16:colId xmlns:a16="http://schemas.microsoft.com/office/drawing/2014/main" val="2235881673"/>
                    </a:ext>
                  </a:extLst>
                </a:gridCol>
                <a:gridCol w="232644">
                  <a:extLst>
                    <a:ext uri="{9D8B030D-6E8A-4147-A177-3AD203B41FA5}">
                      <a16:colId xmlns:a16="http://schemas.microsoft.com/office/drawing/2014/main" val="2285959289"/>
                    </a:ext>
                  </a:extLst>
                </a:gridCol>
                <a:gridCol w="391337">
                  <a:extLst>
                    <a:ext uri="{9D8B030D-6E8A-4147-A177-3AD203B41FA5}">
                      <a16:colId xmlns:a16="http://schemas.microsoft.com/office/drawing/2014/main" val="1914856978"/>
                    </a:ext>
                  </a:extLst>
                </a:gridCol>
              </a:tblGrid>
              <a:tr h="214562">
                <a:tc>
                  <a:txBody>
                    <a:bodyPr/>
                    <a:lstStyle/>
                    <a:p>
                      <a:pPr rtl="0" fontAlgn="b"/>
                      <a:r>
                        <a:rPr lang="en-US" sz="700" b="1" dirty="0">
                          <a:effectLst/>
                          <a:latin typeface="Arial" panose="020B0604020202020204" pitchFamily="34" charset="0"/>
                        </a:rPr>
                        <a:t>G</a:t>
                      </a:r>
                    </a:p>
                  </a:txBody>
                  <a:tcPr marL="5198" marR="5198" marT="0" marB="0" anchor="b">
                    <a:lnL w="9525"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dirty="0">
                          <a:effectLst/>
                          <a:latin typeface="Arial" panose="020B0604020202020204" pitchFamily="34" charset="0"/>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SW</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CH</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SN</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WN</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DATE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SW</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CH</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SN</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WN</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DATE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SW</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CH</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SN</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WN</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dirty="0">
                          <a:effectLst/>
                          <a:latin typeface="Arial" panose="020B0604020202020204" pitchFamily="34" charset="0"/>
                        </a:rPr>
                        <a:t>SE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a:effectLst/>
                          <a:latin typeface="Arial" panose="020B0604020202020204" pitchFamily="34" charset="0"/>
                        </a:rPr>
                        <a:t>DATE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87708248"/>
                  </a:ext>
                </a:extLst>
              </a:tr>
              <a:tr h="214562">
                <a:tc>
                  <a:txBody>
                    <a:bodyPr/>
                    <a:lstStyle/>
                    <a:p>
                      <a:pPr algn="r" rtl="0" fontAlgn="b"/>
                      <a:r>
                        <a:rPr lang="en-US" sz="700" b="0" dirty="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dirty="0">
                          <a:effectLst/>
                          <a:latin typeface="Arial" panose="020B0604020202020204" pitchFamily="34" charset="0"/>
                        </a:rPr>
                        <a:t>1</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b="1" dirty="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820344608"/>
                  </a:ext>
                </a:extLst>
              </a:tr>
              <a:tr h="214562">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a:effectLst/>
                          <a:latin typeface="Arial" panose="020B0604020202020204" pitchFamily="34" charset="0"/>
                        </a:rPr>
                        <a:t>2</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752809169"/>
                  </a:ext>
                </a:extLst>
              </a:tr>
              <a:tr h="214562">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a:effectLst/>
                          <a:latin typeface="Arial" panose="020B0604020202020204" pitchFamily="34" charset="0"/>
                        </a:rPr>
                        <a:t>3</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730517736"/>
                  </a:ext>
                </a:extLst>
              </a:tr>
              <a:tr h="214562">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a:effectLst/>
                          <a:latin typeface="Arial" panose="020B0604020202020204" pitchFamily="34" charset="0"/>
                        </a:rPr>
                        <a:t>4</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964683693"/>
                  </a:ext>
                </a:extLst>
              </a:tr>
              <a:tr h="214562">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a:effectLst/>
                          <a:latin typeface="Arial" panose="020B0604020202020204" pitchFamily="34" charset="0"/>
                        </a:rPr>
                        <a:t>5</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171281491"/>
                  </a:ext>
                </a:extLst>
              </a:tr>
              <a:tr h="214562">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571127246"/>
                  </a:ext>
                </a:extLst>
              </a:tr>
              <a:tr h="214562">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a:effectLst/>
                          <a:latin typeface="Arial" panose="020B0604020202020204" pitchFamily="34" charset="0"/>
                        </a:rPr>
                        <a:t>7</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416644746"/>
                  </a:ext>
                </a:extLst>
              </a:tr>
              <a:tr h="214562">
                <a:tc>
                  <a:txBody>
                    <a:bodyPr/>
                    <a:lstStyle/>
                    <a:p>
                      <a:pPr algn="r" rtl="0" fontAlgn="b"/>
                      <a:r>
                        <a:rPr lang="en-US" sz="700" b="0">
                          <a:effectLst/>
                          <a:latin typeface="Arial" panose="020B0604020202020204" pitchFamily="34" charset="0"/>
                        </a:rPr>
                        <a:t>6</a:t>
                      </a: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700" b="0">
                          <a:effectLst/>
                          <a:latin typeface="Arial" panose="020B0604020202020204" pitchFamily="34" charset="0"/>
                        </a:rPr>
                        <a:t>8</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r>
                        <a:rPr lang="en-US" sz="700">
                          <a:effectLst/>
                        </a:rPr>
                        <a:t>Name</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390014602"/>
                  </a:ext>
                </a:extLst>
              </a:tr>
              <a:tr h="214562">
                <a:tc>
                  <a:txBody>
                    <a:bodyPr/>
                    <a:lstStyle/>
                    <a:p>
                      <a:pPr rtl="0" fontAlgn="b"/>
                      <a:endParaRPr lang="en-US" sz="700">
                        <a:effectLst/>
                      </a:endParaRP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rtl="0" fontAlgn="ctr"/>
                      <a:r>
                        <a:rPr lang="en-US" sz="700" b="1">
                          <a:effectLst/>
                          <a:latin typeface="Arial" panose="020B0604020202020204" pitchFamily="34" charset="0"/>
                        </a:rPr>
                        <a:t>Totals</a:t>
                      </a:r>
                    </a:p>
                  </a:txBody>
                  <a:tcPr marL="5198" marR="5198" marT="0" marB="0" anchor="ctr">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algn="r" rtl="0" fontAlgn="b"/>
                      <a:r>
                        <a:rPr lang="en-US" sz="700" b="1">
                          <a:effectLst/>
                          <a:latin typeface="Arial" panose="020B0604020202020204" pitchFamily="34" charset="0"/>
                        </a:rPr>
                        <a:t>0</a:t>
                      </a: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solidFill>
                      <a:srgbClr val="C0C0C0"/>
                    </a:solidFill>
                  </a:tcPr>
                </a:tc>
                <a:tc>
                  <a:txBody>
                    <a:bodyPr/>
                    <a:lstStyle/>
                    <a:p>
                      <a:pPr rtl="0" fontAlgn="b"/>
                      <a:endParaRPr lang="en-US" sz="70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4763"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42622862"/>
                  </a:ext>
                </a:extLst>
              </a:tr>
              <a:tr h="404758">
                <a:tc>
                  <a:txBody>
                    <a:bodyPr/>
                    <a:lstStyle/>
                    <a:p>
                      <a:pPr rtl="0" fontAlgn="b"/>
                      <a:endParaRPr lang="en-US" sz="700" dirty="0">
                        <a:effectLst/>
                      </a:endParaRPr>
                    </a:p>
                  </a:txBody>
                  <a:tcPr marL="5198" marR="5198" marT="0" marB="0" anchor="b">
                    <a:lnL w="4763" cap="flat" cmpd="sng" algn="ctr">
                      <a:solidFill>
                        <a:srgbClr val="000000"/>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ctr"/>
                      <a:r>
                        <a:rPr lang="en-US" sz="700" b="1" dirty="0">
                          <a:effectLst/>
                          <a:latin typeface="Arial" panose="020B0604020202020204" pitchFamily="34" charset="0"/>
                        </a:rPr>
                        <a:t>Total participation</a:t>
                      </a:r>
                    </a:p>
                  </a:txBody>
                  <a:tcPr marL="5198" marR="5198" marT="0" marB="0" anchor="ctr">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tc>
                  <a:txBody>
                    <a:bodyPr/>
                    <a:lstStyle/>
                    <a:p>
                      <a:pPr rtl="0" fontAlgn="b"/>
                      <a:endParaRPr lang="en-US" sz="700" dirty="0">
                        <a:effectLst/>
                      </a:endParaRPr>
                    </a:p>
                  </a:txBody>
                  <a:tcPr marL="5198" marR="5198" marT="0" marB="0" anchor="b">
                    <a:lnL w="4763" cap="flat" cmpd="sng" algn="ctr">
                      <a:solidFill>
                        <a:srgbClr val="CCCCCC"/>
                      </a:solidFill>
                      <a:prstDash val="solid"/>
                      <a:round/>
                      <a:headEnd type="none" w="med" len="med"/>
                      <a:tailEnd type="none" w="med" len="med"/>
                    </a:lnL>
                    <a:lnR w="4763" cap="flat" cmpd="sng" algn="ctr">
                      <a:solidFill>
                        <a:srgbClr val="CCCCCC"/>
                      </a:solidFill>
                      <a:prstDash val="solid"/>
                      <a:round/>
                      <a:headEnd type="none" w="med" len="med"/>
                      <a:tailEnd type="none" w="med" len="med"/>
                    </a:lnR>
                    <a:lnT w="4763"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33556184"/>
                  </a:ext>
                </a:extLst>
              </a:tr>
            </a:tbl>
          </a:graphicData>
        </a:graphic>
      </p:graphicFrame>
      <p:sp>
        <p:nvSpPr>
          <p:cNvPr id="6" name="TextBox 5">
            <a:extLst>
              <a:ext uri="{FF2B5EF4-FFF2-40B4-BE49-F238E27FC236}">
                <a16:creationId xmlns:a16="http://schemas.microsoft.com/office/drawing/2014/main" id="{D4C35EAD-3112-14A7-F786-BBF224023A26}"/>
              </a:ext>
            </a:extLst>
          </p:cNvPr>
          <p:cNvSpPr txBox="1"/>
          <p:nvPr/>
        </p:nvSpPr>
        <p:spPr>
          <a:xfrm>
            <a:off x="407230" y="2604661"/>
            <a:ext cx="4412419" cy="3477875"/>
          </a:xfrm>
          <a:prstGeom prst="rect">
            <a:avLst/>
          </a:prstGeom>
          <a:noFill/>
        </p:spPr>
        <p:txBody>
          <a:bodyPr wrap="square" rtlCol="0">
            <a:spAutoFit/>
          </a:bodyPr>
          <a:lstStyle/>
          <a:p>
            <a:pPr algn="r"/>
            <a:r>
              <a:rPr lang="en-US" sz="2000" b="1" dirty="0">
                <a:solidFill>
                  <a:schemeClr val="bg1"/>
                </a:solidFill>
              </a:rPr>
              <a:t>Step 1: </a:t>
            </a:r>
            <a:r>
              <a:rPr lang="en-US" sz="2000" dirty="0">
                <a:solidFill>
                  <a:schemeClr val="bg1"/>
                </a:solidFill>
              </a:rPr>
              <a:t>Provide the tool for volunteers to take attendance</a:t>
            </a:r>
          </a:p>
          <a:p>
            <a:pPr algn="r"/>
            <a:endParaRPr lang="en-US" sz="2000" dirty="0">
              <a:solidFill>
                <a:schemeClr val="bg1"/>
              </a:solidFill>
            </a:endParaRPr>
          </a:p>
          <a:p>
            <a:pPr algn="r"/>
            <a:r>
              <a:rPr lang="en-US" sz="2000" b="1" dirty="0">
                <a:solidFill>
                  <a:schemeClr val="bg1"/>
                </a:solidFill>
              </a:rPr>
              <a:t>Step 2: </a:t>
            </a:r>
            <a:r>
              <a:rPr lang="en-US" sz="2000" dirty="0">
                <a:solidFill>
                  <a:schemeClr val="bg1"/>
                </a:solidFill>
              </a:rPr>
              <a:t>Take attendance by name</a:t>
            </a:r>
          </a:p>
          <a:p>
            <a:pPr algn="r"/>
            <a:endParaRPr lang="en-US" sz="2000" dirty="0">
              <a:solidFill>
                <a:schemeClr val="bg1"/>
              </a:solidFill>
            </a:endParaRPr>
          </a:p>
          <a:p>
            <a:pPr algn="r"/>
            <a:r>
              <a:rPr lang="en-US" sz="2000" b="1" dirty="0">
                <a:solidFill>
                  <a:schemeClr val="bg1"/>
                </a:solidFill>
              </a:rPr>
              <a:t>Step 3: </a:t>
            </a:r>
            <a:r>
              <a:rPr lang="en-US" sz="2000" dirty="0">
                <a:solidFill>
                  <a:schemeClr val="bg1"/>
                </a:solidFill>
              </a:rPr>
              <a:t>Ensure attendance is input into database or tracking spreadsheet</a:t>
            </a:r>
          </a:p>
          <a:p>
            <a:pPr algn="r"/>
            <a:endParaRPr lang="en-US" sz="2000" dirty="0">
              <a:solidFill>
                <a:schemeClr val="bg1"/>
              </a:solidFill>
            </a:endParaRPr>
          </a:p>
          <a:p>
            <a:pPr algn="r"/>
            <a:r>
              <a:rPr lang="en-US" sz="2000" b="1" dirty="0">
                <a:solidFill>
                  <a:schemeClr val="bg1"/>
                </a:solidFill>
              </a:rPr>
              <a:t>Step 4: </a:t>
            </a:r>
            <a:r>
              <a:rPr lang="en-US" sz="2000" dirty="0">
                <a:solidFill>
                  <a:schemeClr val="bg1"/>
                </a:solidFill>
              </a:rPr>
              <a:t>Review attendance reports monthly.</a:t>
            </a:r>
          </a:p>
        </p:txBody>
      </p:sp>
    </p:spTree>
    <p:extLst>
      <p:ext uri="{BB962C8B-B14F-4D97-AF65-F5344CB8AC3E}">
        <p14:creationId xmlns:p14="http://schemas.microsoft.com/office/powerpoint/2010/main" val="427632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Connector 27">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9" name="Rectangle 29">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468680" y="1145534"/>
            <a:ext cx="4412419" cy="2340616"/>
          </a:xfrm>
        </p:spPr>
        <p:txBody>
          <a:bodyPr vert="horz" lIns="91440" tIns="45720" rIns="91440" bIns="45720" rtlCol="0" anchor="t">
            <a:normAutofit/>
          </a:bodyPr>
          <a:lstStyle/>
          <a:p>
            <a:pPr algn="r">
              <a:lnSpc>
                <a:spcPct val="90000"/>
              </a:lnSpc>
              <a:spcBef>
                <a:spcPct val="0"/>
              </a:spcBef>
            </a:pPr>
            <a:r>
              <a:rPr lang="en-US" sz="4400" b="1" i="0" kern="1200" cap="all" baseline="0" dirty="0">
                <a:solidFill>
                  <a:schemeClr val="bg1"/>
                </a:solidFill>
                <a:latin typeface="+mj-lt"/>
                <a:ea typeface="+mj-ea"/>
                <a:cs typeface="+mj-cs"/>
              </a:rPr>
              <a:t>Follow up process</a:t>
            </a:r>
            <a:br>
              <a:rPr lang="en-US" sz="4400" b="1" i="0" kern="1200" cap="all" baseline="0" dirty="0">
                <a:solidFill>
                  <a:schemeClr val="bg1"/>
                </a:solidFill>
                <a:latin typeface="+mj-lt"/>
                <a:ea typeface="+mj-ea"/>
                <a:cs typeface="+mj-cs"/>
              </a:rPr>
            </a:br>
            <a:r>
              <a:rPr lang="en-US" sz="4400" b="1" i="0" kern="1200" cap="all" baseline="0" dirty="0">
                <a:solidFill>
                  <a:schemeClr val="bg1"/>
                </a:solidFill>
                <a:latin typeface="+mj-lt"/>
                <a:ea typeface="+mj-ea"/>
                <a:cs typeface="+mj-cs"/>
              </a:rPr>
              <a:t>example</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spcAft>
                <a:spcPts val="600"/>
              </a:spcAft>
            </a:pPr>
            <a:r>
              <a:rPr lang="en-US" b="1" i="0" kern="1200" cap="all" spc="100" baseline="0">
                <a:solidFill>
                  <a:schemeClr val="bg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35</a:t>
            </a:fld>
            <a:endParaRPr lang="en-US">
              <a:solidFill>
                <a:schemeClr val="bg1"/>
              </a:solidFill>
            </a:endParaRPr>
          </a:p>
        </p:txBody>
      </p:sp>
      <p:sp>
        <p:nvSpPr>
          <p:cNvPr id="40"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41" name="Straight Connector 3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2"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D4C35EAD-3112-14A7-F786-BBF224023A26}"/>
              </a:ext>
            </a:extLst>
          </p:cNvPr>
          <p:cNvSpPr txBox="1"/>
          <p:nvPr/>
        </p:nvSpPr>
        <p:spPr>
          <a:xfrm>
            <a:off x="5947190" y="1697754"/>
            <a:ext cx="4412419" cy="4770537"/>
          </a:xfrm>
          <a:prstGeom prst="rect">
            <a:avLst/>
          </a:prstGeom>
          <a:noFill/>
        </p:spPr>
        <p:txBody>
          <a:bodyPr wrap="square" rtlCol="0">
            <a:spAutoFit/>
          </a:bodyPr>
          <a:lstStyle/>
          <a:p>
            <a:pPr marL="285750" indent="-285750" fontAlgn="base">
              <a:buFont typeface="+mj-lt"/>
              <a:buAutoNum type="arabicPeriod" startAt="4"/>
            </a:pPr>
            <a:r>
              <a:rPr lang="en-US" sz="1600" b="0" i="0" u="none" strike="noStrike" dirty="0">
                <a:solidFill>
                  <a:schemeClr val="bg1"/>
                </a:solidFill>
                <a:effectLst/>
                <a:latin typeface="Arial" panose="020B0604020202020204" pitchFamily="34" charset="0"/>
              </a:rPr>
              <a:t>Week 2 Follow up</a:t>
            </a:r>
          </a:p>
          <a:p>
            <a:pPr marL="742950" lvl="1" indent="-285750" rtl="0" fontAlgn="base">
              <a:spcBef>
                <a:spcPts val="0"/>
              </a:spcBef>
              <a:spcAft>
                <a:spcPts val="0"/>
              </a:spcAft>
              <a:buFont typeface="+mj-lt"/>
              <a:buAutoNum type="arabicPeriod" startAt="4"/>
            </a:pPr>
            <a:r>
              <a:rPr lang="en-US" sz="1600" b="0" i="0" u="none" strike="noStrike" dirty="0">
                <a:solidFill>
                  <a:schemeClr val="bg1"/>
                </a:solidFill>
                <a:effectLst/>
                <a:latin typeface="Arial" panose="020B0604020202020204" pitchFamily="34" charset="0"/>
              </a:rPr>
              <a:t>Phone call from the pastor by Wednesday of 2nd week.</a:t>
            </a:r>
          </a:p>
          <a:p>
            <a:pPr marL="742950" lvl="1" indent="-285750" rtl="0" fontAlgn="base">
              <a:spcBef>
                <a:spcPts val="0"/>
              </a:spcBef>
              <a:spcAft>
                <a:spcPts val="0"/>
              </a:spcAft>
              <a:buFont typeface="+mj-lt"/>
              <a:buAutoNum type="arabicPeriod" startAt="4"/>
            </a:pPr>
            <a:r>
              <a:rPr lang="en-US" sz="1600" b="0" i="0" u="none" strike="noStrike" dirty="0">
                <a:solidFill>
                  <a:schemeClr val="bg1"/>
                </a:solidFill>
                <a:effectLst/>
                <a:latin typeface="Arial" panose="020B0604020202020204" pitchFamily="34" charset="0"/>
              </a:rPr>
              <a:t>Follow up email/text on Friday.</a:t>
            </a:r>
          </a:p>
          <a:p>
            <a:pPr marL="285750" indent="-285750" fontAlgn="base">
              <a:buFont typeface="+mj-lt"/>
              <a:buAutoNum type="arabicPeriod" startAt="4"/>
            </a:pPr>
            <a:r>
              <a:rPr lang="en-US" sz="1600" b="0" i="0" u="none" strike="noStrike" dirty="0">
                <a:solidFill>
                  <a:schemeClr val="bg1"/>
                </a:solidFill>
                <a:effectLst/>
                <a:latin typeface="Arial" panose="020B0604020202020204" pitchFamily="34" charset="0"/>
              </a:rPr>
              <a:t>Week 3 Follow up</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Email/text by Friday</a:t>
            </a:r>
          </a:p>
          <a:p>
            <a:pPr marL="285750" indent="-285750" fontAlgn="base">
              <a:buFont typeface="+mj-lt"/>
              <a:buAutoNum type="arabicPeriod" startAt="4"/>
            </a:pPr>
            <a:r>
              <a:rPr lang="en-US" sz="1600" b="0" i="0" u="none" strike="noStrike" dirty="0">
                <a:solidFill>
                  <a:schemeClr val="bg1"/>
                </a:solidFill>
                <a:effectLst/>
                <a:latin typeface="Arial" panose="020B0604020202020204" pitchFamily="34" charset="0"/>
              </a:rPr>
              <a:t>Week 4 Follow up</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Email/text by Friday</a:t>
            </a:r>
          </a:p>
          <a:p>
            <a:pPr marL="285750" indent="-285750" fontAlgn="base">
              <a:buFont typeface="+mj-lt"/>
              <a:buAutoNum type="arabicPeriod" startAt="4"/>
            </a:pPr>
            <a:r>
              <a:rPr lang="en-US" sz="1600" b="0" i="0" u="none" strike="noStrike" dirty="0">
                <a:solidFill>
                  <a:schemeClr val="bg1"/>
                </a:solidFill>
                <a:effectLst/>
                <a:latin typeface="Arial" panose="020B0604020202020204" pitchFamily="34" charset="0"/>
              </a:rPr>
              <a:t>Chat with the Pastor</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After several visits, all guests will be invited to a coffee chat with the pastor.</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Hosted at the church, refreshments provided by Evangelism Team</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Pastor talks about the mission and ministry of the church, highlighting various outreach and discipleship opportunities.</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Provide time for questions to be asked and explored.  </a:t>
            </a:r>
          </a:p>
        </p:txBody>
      </p:sp>
      <p:sp>
        <p:nvSpPr>
          <p:cNvPr id="12" name="TextBox 11">
            <a:extLst>
              <a:ext uri="{FF2B5EF4-FFF2-40B4-BE49-F238E27FC236}">
                <a16:creationId xmlns:a16="http://schemas.microsoft.com/office/drawing/2014/main" id="{C887BC67-28D8-40DF-22B5-1D11ECB08644}"/>
              </a:ext>
            </a:extLst>
          </p:cNvPr>
          <p:cNvSpPr txBox="1"/>
          <p:nvPr/>
        </p:nvSpPr>
        <p:spPr>
          <a:xfrm>
            <a:off x="673260" y="3061861"/>
            <a:ext cx="4412419" cy="3293209"/>
          </a:xfrm>
          <a:prstGeom prst="rect">
            <a:avLst/>
          </a:prstGeom>
          <a:noFill/>
        </p:spPr>
        <p:txBody>
          <a:bodyPr wrap="square" rtlCol="0">
            <a:spAutoFit/>
          </a:bodyPr>
          <a:lstStyle/>
          <a:p>
            <a:pPr marL="228600" indent="-22860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Welcome Center Desk staffed for all of Sunday morning from 8:30 - 12:15.</a:t>
            </a:r>
          </a:p>
          <a:p>
            <a:pPr marL="228600" indent="-22860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Greeters and Ushers trained to welcome everyone at the doors.  </a:t>
            </a:r>
            <a:endParaRPr lang="en-US" sz="1600" dirty="0">
              <a:solidFill>
                <a:schemeClr val="bg1"/>
              </a:solidFill>
              <a:latin typeface="Arial" panose="020B0604020202020204" pitchFamily="34" charset="0"/>
            </a:endParaRPr>
          </a:p>
          <a:p>
            <a:pPr marL="228600" indent="-22860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Week 1 Follow up</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Handwritten note from the pastor on Monday following first visit.</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Personal email from the pastor on Thursday following first visit.</a:t>
            </a:r>
          </a:p>
          <a:p>
            <a:pPr marL="742950" lvl="1" indent="-285750" rtl="0" fontAlgn="base">
              <a:spcBef>
                <a:spcPts val="0"/>
              </a:spcBef>
              <a:spcAft>
                <a:spcPts val="0"/>
              </a:spcAft>
              <a:buFont typeface="+mj-lt"/>
              <a:buAutoNum type="arabicPeriod"/>
            </a:pPr>
            <a:r>
              <a:rPr lang="en-US" sz="1600" b="0" i="0" u="none" strike="noStrike" dirty="0">
                <a:solidFill>
                  <a:schemeClr val="bg1"/>
                </a:solidFill>
                <a:effectLst/>
                <a:latin typeface="Arial" panose="020B0604020202020204" pitchFamily="34" charset="0"/>
              </a:rPr>
              <a:t>Text message on Saturday, “I hope you’re planning to join us tomorrow for worship at (time of 1st visit).  Pastor Dale”</a:t>
            </a:r>
          </a:p>
        </p:txBody>
      </p:sp>
    </p:spTree>
    <p:extLst>
      <p:ext uri="{BB962C8B-B14F-4D97-AF65-F5344CB8AC3E}">
        <p14:creationId xmlns:p14="http://schemas.microsoft.com/office/powerpoint/2010/main" val="381420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alphaModFix/>
            <a:extLst>
              <a:ext uri="{837473B0-CC2E-450A-ABE3-18F120FF3D39}">
                <a1611:picAttrSrcUrl xmlns:a1611="http://schemas.microsoft.com/office/drawing/2016/11/main" r:id="rId3"/>
              </a:ext>
            </a:extLst>
          </a:blip>
          <a:srcRect t="7546" b="15663"/>
          <a:stretch/>
        </p:blipFill>
        <p:spPr>
          <a:xfrm>
            <a:off x="20" y="-22"/>
            <a:ext cx="12191977" cy="6858022"/>
          </a:xfrm>
          <a:prstGeom prst="rect">
            <a:avLst/>
          </a:prstGeom>
        </p:spPr>
      </p:pic>
      <p:sp>
        <p:nvSpPr>
          <p:cNvPr id="106" name="Rectangle 105">
            <a:extLst>
              <a:ext uri="{FF2B5EF4-FFF2-40B4-BE49-F238E27FC236}">
                <a16:creationId xmlns:a16="http://schemas.microsoft.com/office/drawing/2014/main" id="{2D92A843-3FA1-4DFF-99F6-47FA457D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14761" cy="6858000"/>
          </a:xfrm>
          <a:prstGeom prst="rect">
            <a:avLst/>
          </a:prstGeom>
          <a:gradFill flip="none" rotWithShape="1">
            <a:gsLst>
              <a:gs pos="100000">
                <a:schemeClr val="accent4">
                  <a:alpha val="60000"/>
                </a:schemeClr>
              </a:gs>
              <a:gs pos="0">
                <a:schemeClr val="accent2">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793159" y="1377146"/>
            <a:ext cx="3672965" cy="3626217"/>
          </a:xfrm>
        </p:spPr>
        <p:txBody>
          <a:bodyPr vert="horz" lIns="91440" tIns="45720" rIns="91440" bIns="45720" rtlCol="0" anchor="b">
            <a:normAutofit/>
          </a:bodyPr>
          <a:lstStyle/>
          <a:p>
            <a:pPr algn="r">
              <a:lnSpc>
                <a:spcPct val="90000"/>
              </a:lnSpc>
              <a:spcBef>
                <a:spcPct val="0"/>
              </a:spcBef>
            </a:pPr>
            <a:r>
              <a:rPr lang="en-US" sz="6400" b="1" i="0" kern="1200" cap="all" baseline="0" dirty="0">
                <a:solidFill>
                  <a:schemeClr val="bg1"/>
                </a:solidFill>
                <a:latin typeface="+mj-lt"/>
                <a:ea typeface="+mj-ea"/>
                <a:cs typeface="+mj-cs"/>
              </a:rPr>
              <a:t>Lost coin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5615387" y="224937"/>
            <a:ext cx="4114800" cy="365125"/>
          </a:xfrm>
        </p:spPr>
        <p:txBody>
          <a:bodyPr vert="horz" lIns="91440" tIns="45720" rIns="91440" bIns="45720" rtlCol="0" anchor="ctr">
            <a:normAutofit/>
          </a:bodyPr>
          <a:lstStyle/>
          <a:p>
            <a:pPr algn="l">
              <a:spcAft>
                <a:spcPts val="600"/>
              </a:spcAft>
            </a:pPr>
            <a:r>
              <a:rPr lang="en-US" b="1" i="0" kern="1200" cap="all" spc="100" baseline="0">
                <a:solidFill>
                  <a:schemeClr val="bg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9888546" y="224937"/>
            <a:ext cx="1465253"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36</a:t>
            </a:fld>
            <a:endParaRPr lang="en-US">
              <a:solidFill>
                <a:schemeClr val="bg1"/>
              </a:solidFill>
            </a:endParaRPr>
          </a:p>
        </p:txBody>
      </p:sp>
      <p:sp>
        <p:nvSpPr>
          <p:cNvPr id="108"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7736" y="81500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1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16516" y="104429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12" name="Straight Connector 1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468A81-6A2C-CBB3-84AC-897718DB1D4C}"/>
              </a:ext>
            </a:extLst>
          </p:cNvPr>
          <p:cNvSpPr txBox="1"/>
          <p:nvPr/>
        </p:nvSpPr>
        <p:spPr>
          <a:xfrm>
            <a:off x="9311084" y="6657945"/>
            <a:ext cx="28809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dafongman/2714331465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096329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t="10498" b="10498"/>
          <a:stretch/>
        </p:blipFill>
        <p:spPr>
          <a:xfrm>
            <a:off x="20" y="-22"/>
            <a:ext cx="12191977" cy="6858022"/>
          </a:xfrm>
          <a:prstGeom prst="rect">
            <a:avLst/>
          </a:prstGeom>
        </p:spPr>
      </p:pic>
      <p:sp>
        <p:nvSpPr>
          <p:cNvPr id="106" name="Rectangle 105">
            <a:extLst>
              <a:ext uri="{FF2B5EF4-FFF2-40B4-BE49-F238E27FC236}">
                <a16:creationId xmlns:a16="http://schemas.microsoft.com/office/drawing/2014/main" id="{2D92A843-3FA1-4DFF-99F6-47FA457D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14761" cy="6858000"/>
          </a:xfrm>
          <a:prstGeom prst="rect">
            <a:avLst/>
          </a:prstGeom>
          <a:gradFill flip="none" rotWithShape="1">
            <a:gsLst>
              <a:gs pos="100000">
                <a:schemeClr val="accent4">
                  <a:alpha val="60000"/>
                </a:schemeClr>
              </a:gs>
              <a:gs pos="0">
                <a:schemeClr val="accent2">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793159" y="1377146"/>
            <a:ext cx="3672965" cy="3626217"/>
          </a:xfrm>
        </p:spPr>
        <p:txBody>
          <a:bodyPr vert="horz" lIns="91440" tIns="45720" rIns="91440" bIns="45720" rtlCol="0" anchor="b">
            <a:normAutofit/>
          </a:bodyPr>
          <a:lstStyle/>
          <a:p>
            <a:pPr algn="r">
              <a:lnSpc>
                <a:spcPct val="90000"/>
              </a:lnSpc>
              <a:spcBef>
                <a:spcPct val="0"/>
              </a:spcBef>
            </a:pPr>
            <a:r>
              <a:rPr lang="en-US" sz="6400" b="1" i="0" kern="1200" cap="all" baseline="0" dirty="0">
                <a:solidFill>
                  <a:schemeClr val="bg1"/>
                </a:solidFill>
                <a:latin typeface="+mj-lt"/>
                <a:ea typeface="+mj-ea"/>
                <a:cs typeface="+mj-cs"/>
              </a:rPr>
              <a:t>Lost Son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5615387" y="224937"/>
            <a:ext cx="4114800" cy="365125"/>
          </a:xfrm>
        </p:spPr>
        <p:txBody>
          <a:bodyPr vert="horz" lIns="91440" tIns="45720" rIns="91440" bIns="45720" rtlCol="0" anchor="ctr">
            <a:normAutofit/>
          </a:bodyPr>
          <a:lstStyle/>
          <a:p>
            <a:pPr algn="l">
              <a:spcAft>
                <a:spcPts val="600"/>
              </a:spcAft>
            </a:pPr>
            <a:r>
              <a:rPr lang="en-US" b="1" i="0" kern="1200" cap="all" spc="100" baseline="0">
                <a:solidFill>
                  <a:schemeClr val="bg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9888546" y="224937"/>
            <a:ext cx="1465253"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37</a:t>
            </a:fld>
            <a:endParaRPr lang="en-US">
              <a:solidFill>
                <a:schemeClr val="bg1"/>
              </a:solidFill>
            </a:endParaRPr>
          </a:p>
        </p:txBody>
      </p:sp>
      <p:sp>
        <p:nvSpPr>
          <p:cNvPr id="108"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7736" y="81500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1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16516" y="104429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12" name="Straight Connector 1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468A81-6A2C-CBB3-84AC-897718DB1D4C}"/>
              </a:ext>
            </a:extLst>
          </p:cNvPr>
          <p:cNvSpPr txBox="1"/>
          <p:nvPr/>
        </p:nvSpPr>
        <p:spPr>
          <a:xfrm>
            <a:off x="20" y="6858000"/>
            <a:ext cx="3634328" cy="230832"/>
          </a:xfrm>
          <a:prstGeom prst="rect">
            <a:avLst/>
          </a:prstGeom>
          <a:solidFill>
            <a:srgbClr val="000000"/>
          </a:solidFill>
        </p:spPr>
        <p:txBody>
          <a:bodyPr wrap="none" rtlCol="0">
            <a:spAutoFit/>
          </a:bodyPr>
          <a:lstStyle/>
          <a:p>
            <a:r>
              <a:rPr lang="en-US" sz="900">
                <a:hlinkClick r:id="rId3" tooltip="https://www.flickr.com/photos/36041246@N00/3114045107/"/>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422614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6" name="Straight Connector 11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D9FB580A-BA0E-4D5E-90F4-C42767A7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1256275" y="3655371"/>
            <a:ext cx="9679449" cy="1463136"/>
          </a:xfrm>
        </p:spPr>
        <p:txBody>
          <a:bodyPr vert="horz" lIns="91440" tIns="45720" rIns="91440" bIns="45720" rtlCol="0" anchor="b">
            <a:normAutofit/>
          </a:bodyPr>
          <a:lstStyle/>
          <a:p>
            <a:pPr>
              <a:lnSpc>
                <a:spcPct val="90000"/>
              </a:lnSpc>
              <a:spcBef>
                <a:spcPct val="0"/>
              </a:spcBef>
            </a:pPr>
            <a:r>
              <a:rPr lang="en-US" sz="6000" b="1" i="0" kern="1200" cap="all" baseline="0" dirty="0">
                <a:solidFill>
                  <a:schemeClr val="bg1"/>
                </a:solidFill>
                <a:latin typeface="+mj-lt"/>
                <a:ea typeface="+mj-ea"/>
                <a:cs typeface="+mj-cs"/>
              </a:rPr>
              <a:t>Growth is… </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8505757" y="363413"/>
            <a:ext cx="3633923" cy="365125"/>
          </a:xfrm>
        </p:spPr>
        <p:txBody>
          <a:bodyPr vert="horz" lIns="91440" tIns="45720" rIns="91440" bIns="45720" rtlCol="0" anchor="ctr">
            <a:normAutofit/>
          </a:bodyPr>
          <a:lstStyle/>
          <a:p>
            <a:pPr>
              <a:spcAft>
                <a:spcPts val="600"/>
              </a:spcAft>
            </a:pPr>
            <a:r>
              <a:rPr lang="en-US" b="1" i="0" kern="1200" cap="all" spc="100" baseline="0">
                <a:solidFill>
                  <a:schemeClr val="bg1"/>
                </a:solidFill>
                <a:latin typeface="+mn-lt"/>
                <a:ea typeface="+mn-ea"/>
                <a:cs typeface="+mn-cs"/>
              </a:rPr>
              <a:t>Advancing the kingdom</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t="3579" b="4416"/>
          <a:stretch/>
        </p:blipFill>
        <p:spPr>
          <a:xfrm>
            <a:off x="20" y="820991"/>
            <a:ext cx="12191980" cy="2608009"/>
          </a:xfrm>
          <a:prstGeom prst="rect">
            <a:avLst/>
          </a:prstGeom>
        </p:spPr>
      </p:pic>
      <p:sp>
        <p:nvSpPr>
          <p:cNvPr id="120"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381391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22"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404320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24"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4558353"/>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38</a:t>
            </a:fld>
            <a:endParaRPr lang="en-US">
              <a:solidFill>
                <a:schemeClr val="bg1"/>
              </a:solidFill>
            </a:endParaRPr>
          </a:p>
        </p:txBody>
      </p:sp>
    </p:spTree>
    <p:extLst>
      <p:ext uri="{BB962C8B-B14F-4D97-AF65-F5344CB8AC3E}">
        <p14:creationId xmlns:p14="http://schemas.microsoft.com/office/powerpoint/2010/main" val="2404622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enjoying coffee and relaxing on a sofa">
            <a:extLst>
              <a:ext uri="{FF2B5EF4-FFF2-40B4-BE49-F238E27FC236}">
                <a16:creationId xmlns:a16="http://schemas.microsoft.com/office/drawing/2014/main" id="{ED96FA7C-4AF8-701B-93E0-84FEFCE04C3A}"/>
              </a:ext>
            </a:extLst>
          </p:cNvPr>
          <p:cNvPicPr>
            <a:picLocks noChangeAspect="1"/>
          </p:cNvPicPr>
          <p:nvPr/>
        </p:nvPicPr>
        <p:blipFill>
          <a:blip r:embed="rId2"/>
          <a:srcRect t="7864" b="7864"/>
          <a:stretch/>
        </p:blipFill>
        <p:spPr>
          <a:xfrm>
            <a:off x="20" y="-22"/>
            <a:ext cx="12191977" cy="6858022"/>
          </a:xfrm>
          <a:prstGeom prst="rect">
            <a:avLst/>
          </a:prstGeom>
        </p:spPr>
      </p:pic>
      <p:sp>
        <p:nvSpPr>
          <p:cNvPr id="10" name="Rectangle 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643466" y="643467"/>
            <a:ext cx="5452529" cy="3569242"/>
          </a:xfrm>
        </p:spPr>
        <p:txBody>
          <a:bodyPr anchor="t">
            <a:normAutofit/>
          </a:bodyPr>
          <a:lstStyle/>
          <a:p>
            <a:pPr algn="l"/>
            <a:r>
              <a:rPr lang="en-US" spc="400" dirty="0">
                <a:latin typeface="+mn-lt"/>
              </a:rPr>
              <a:t>break</a:t>
            </a:r>
            <a:endParaRPr lang="en-US" dirty="0"/>
          </a:p>
        </p:txBody>
      </p:sp>
      <p:sp>
        <p:nvSpPr>
          <p:cNvPr id="12" name="Rectangle 1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020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71" name="Straight Connector 205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072" name="Rectangle 2058">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803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915886" y="5540350"/>
            <a:ext cx="5253731" cy="1137556"/>
          </a:xfrm>
        </p:spPr>
        <p:txBody>
          <a:bodyPr vert="horz" lIns="91440" tIns="45720" rIns="91440" bIns="45720" rtlCol="0" anchor="b">
            <a:normAutofit/>
          </a:bodyPr>
          <a:lstStyle/>
          <a:p>
            <a:r>
              <a:rPr lang="en-US" sz="2000" b="1" dirty="0">
                <a:solidFill>
                  <a:schemeClr val="bg1"/>
                </a:solidFill>
              </a:rPr>
              <a:t>The Church at </a:t>
            </a:r>
            <a:r>
              <a:rPr lang="en-US" sz="2000" b="1" dirty="0" err="1">
                <a:solidFill>
                  <a:schemeClr val="bg1"/>
                </a:solidFill>
              </a:rPr>
              <a:t>Auvers</a:t>
            </a:r>
            <a:r>
              <a:rPr lang="en-US" sz="2000" b="1" dirty="0">
                <a:solidFill>
                  <a:schemeClr val="bg1"/>
                </a:solidFill>
              </a:rPr>
              <a:t>, 1890, 1888 </a:t>
            </a:r>
            <a:br>
              <a:rPr lang="en-US" sz="2000" b="1" dirty="0">
                <a:solidFill>
                  <a:schemeClr val="bg1"/>
                </a:solidFill>
              </a:rPr>
            </a:br>
            <a:r>
              <a:rPr lang="en-US" sz="2000" b="1" dirty="0">
                <a:solidFill>
                  <a:schemeClr val="bg1"/>
                </a:solidFill>
              </a:rPr>
              <a:t>by Vincent Van Gogh</a:t>
            </a:r>
            <a:endParaRPr lang="en-US" sz="2000" b="1" i="0" kern="1200" cap="all" baseline="0" dirty="0">
              <a:solidFill>
                <a:schemeClr val="bg1"/>
              </a:solidFill>
            </a:endParaRP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759309" y="1570038"/>
            <a:ext cx="3346084" cy="365125"/>
          </a:xfrm>
        </p:spPr>
        <p:txBody>
          <a:bodyPr vert="horz" lIns="91440" tIns="45720" rIns="91440" bIns="45720" rtlCol="0" anchor="ctr">
            <a:normAutofit/>
          </a:bodyPr>
          <a:lstStyle/>
          <a:p>
            <a:pPr>
              <a:spcAft>
                <a:spcPts val="600"/>
              </a:spcAft>
            </a:pPr>
            <a:r>
              <a:rPr lang="en-US" b="1" i="0" kern="1200" cap="all" spc="100" baseline="0">
                <a:solidFill>
                  <a:schemeClr val="bg1"/>
                </a:solidFill>
                <a:latin typeface="+mn-lt"/>
                <a:ea typeface="+mn-ea"/>
                <a:cs typeface="+mn-cs"/>
              </a:rPr>
              <a:t>Advancing the kingdom</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1301262" y="218220"/>
            <a:ext cx="2743200" cy="365125"/>
          </a:xfrm>
        </p:spPr>
        <p:txBody>
          <a:bodyPr vert="horz" lIns="91440" tIns="45720" rIns="91440" bIns="45720" rtlCol="0" anchor="ctr">
            <a:normAutofit/>
          </a:bodyPr>
          <a:lstStyle/>
          <a:p>
            <a:pPr>
              <a:spcAft>
                <a:spcPts val="600"/>
              </a:spcAft>
            </a:pPr>
            <a:r>
              <a:rPr lang="en-US">
                <a:solidFill>
                  <a:schemeClr val="bg1"/>
                </a:solidFill>
              </a:rPr>
              <a:t>6/10/2022</a:t>
            </a:r>
          </a:p>
        </p:txBody>
      </p:sp>
      <p:pic>
        <p:nvPicPr>
          <p:cNvPr id="2052" name="Picture 4" descr="A painting of a church&#10;&#10;Description automatically generated with low confidence">
            <a:extLst>
              <a:ext uri="{FF2B5EF4-FFF2-40B4-BE49-F238E27FC236}">
                <a16:creationId xmlns:a16="http://schemas.microsoft.com/office/drawing/2014/main" id="{680B19B1-2BA9-42CE-73F6-90316A7A0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27" r="4423"/>
          <a:stretch/>
        </p:blipFill>
        <p:spPr bwMode="auto">
          <a:xfrm>
            <a:off x="7480300" y="10"/>
            <a:ext cx="47117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4</a:t>
            </a:fld>
            <a:endParaRPr lang="en-US">
              <a:solidFill>
                <a:schemeClr val="bg1"/>
              </a:solidFill>
            </a:endParaRPr>
          </a:p>
        </p:txBody>
      </p:sp>
      <p:sp>
        <p:nvSpPr>
          <p:cNvPr id="207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07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07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2076" name="Straight Connector 206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50520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2277DA7-808D-A6DE-B023-C814695E1D27}"/>
              </a:ext>
            </a:extLst>
          </p:cNvPr>
          <p:cNvSpPr txBox="1"/>
          <p:nvPr/>
        </p:nvSpPr>
        <p:spPr>
          <a:xfrm>
            <a:off x="1915886" y="1360713"/>
            <a:ext cx="4257520" cy="2862322"/>
          </a:xfrm>
          <a:prstGeom prst="rect">
            <a:avLst/>
          </a:prstGeom>
          <a:noFill/>
        </p:spPr>
        <p:txBody>
          <a:bodyPr wrap="square" rtlCol="0">
            <a:spAutoFit/>
          </a:bodyPr>
          <a:lstStyle/>
          <a:p>
            <a:r>
              <a:rPr lang="en-US" sz="6000" b="1" dirty="0">
                <a:solidFill>
                  <a:schemeClr val="bg1"/>
                </a:solidFill>
                <a:latin typeface="+mj-lt"/>
              </a:rPr>
              <a:t>Knowing Your Church</a:t>
            </a:r>
          </a:p>
        </p:txBody>
      </p:sp>
    </p:spTree>
    <p:extLst>
      <p:ext uri="{BB962C8B-B14F-4D97-AF65-F5344CB8AC3E}">
        <p14:creationId xmlns:p14="http://schemas.microsoft.com/office/powerpoint/2010/main" val="365334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8">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7" name="Rectangle 3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793159" y="1377146"/>
            <a:ext cx="4076460" cy="3626217"/>
          </a:xfrm>
        </p:spPr>
        <p:txBody>
          <a:bodyPr vert="horz" lIns="91440" tIns="45720" rIns="91440" bIns="45720" rtlCol="0" anchor="b">
            <a:normAutofit/>
          </a:bodyPr>
          <a:lstStyle/>
          <a:p>
            <a:pPr algn="r"/>
            <a:r>
              <a:rPr lang="en-US" sz="5000" b="1" i="0" kern="1200" cap="all" baseline="0">
                <a:solidFill>
                  <a:schemeClr val="bg1"/>
                </a:solidFill>
                <a:latin typeface="+mj-lt"/>
                <a:ea typeface="+mj-ea"/>
                <a:cs typeface="+mj-cs"/>
              </a:rPr>
              <a:t>Marathon</a:t>
            </a:r>
          </a:p>
        </p:txBody>
      </p:sp>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2">
            <a:duotone>
              <a:schemeClr val="accent2">
                <a:shade val="45000"/>
                <a:satMod val="135000"/>
              </a:schemeClr>
              <a:prstClr val="white"/>
            </a:duotone>
            <a:alphaModFix amt="50000"/>
          </a:blip>
          <a:srcRect r="-6" b="3067"/>
          <a:stretch/>
        </p:blipFill>
        <p:spPr>
          <a:xfrm>
            <a:off x="5457027" y="2"/>
            <a:ext cx="3217333" cy="3190255"/>
          </a:xfrm>
          <a:prstGeom prst="rect">
            <a:avLst/>
          </a:prstGeom>
        </p:spPr>
      </p:pic>
      <p:pic>
        <p:nvPicPr>
          <p:cNvPr id="18" name="Picture Placeholder 17">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duotone>
              <a:schemeClr val="accent2">
                <a:shade val="45000"/>
                <a:satMod val="135000"/>
              </a:schemeClr>
              <a:prstClr val="white"/>
            </a:duotone>
            <a:alphaModFix amt="50000"/>
          </a:blip>
          <a:srcRect l="33159" r="22591"/>
          <a:stretch/>
        </p:blipFill>
        <p:spPr>
          <a:xfrm>
            <a:off x="8974667" y="10"/>
            <a:ext cx="3217333" cy="3217323"/>
          </a:xfrm>
          <a:prstGeom prst="rect">
            <a:avLst/>
          </a:prstGeom>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a:xfrm>
            <a:off x="5615387" y="224937"/>
            <a:ext cx="4114800" cy="365125"/>
          </a:xfrm>
        </p:spPr>
        <p:txBody>
          <a:bodyPr vert="horz" lIns="91440" tIns="45720" rIns="91440" bIns="45720" rtlCol="0" anchor="ctr">
            <a:normAutofit/>
          </a:bodyPr>
          <a:lstStyle/>
          <a:p>
            <a:pPr algn="l">
              <a:spcAft>
                <a:spcPts val="600"/>
              </a:spcAft>
            </a:pPr>
            <a:r>
              <a:rPr lang="en-US" b="1" i="0" kern="1200" cap="all" spc="100" baseline="0" dirty="0">
                <a:solidFill>
                  <a:schemeClr val="bg1"/>
                </a:solidFill>
                <a:latin typeface="+mn-lt"/>
                <a:ea typeface="+mn-ea"/>
                <a:cs typeface="+mn-cs"/>
              </a:rPr>
              <a:t>Advancing the kingdom</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a:xfrm>
            <a:off x="9888546" y="224937"/>
            <a:ext cx="1465253"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40</a:t>
            </a:fld>
            <a:endParaRPr lang="en-US">
              <a:solidFill>
                <a:schemeClr val="bg1"/>
              </a:solidFill>
            </a:endParaRPr>
          </a:p>
        </p:txBody>
      </p:sp>
      <p:pic>
        <p:nvPicPr>
          <p:cNvPr id="22" name="Picture Placeholder 21">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4">
            <a:duotone>
              <a:schemeClr val="accent2">
                <a:shade val="45000"/>
                <a:satMod val="135000"/>
              </a:schemeClr>
              <a:prstClr val="white"/>
            </a:duotone>
            <a:alphaModFix amt="50000"/>
          </a:blip>
          <a:srcRect t="23019" r="-3" b="23016"/>
          <a:stretch/>
        </p:blipFill>
        <p:spPr>
          <a:xfrm>
            <a:off x="5457025" y="3505199"/>
            <a:ext cx="6734975" cy="3352797"/>
          </a:xfrm>
          <a:prstGeom prst="rect">
            <a:avLst/>
          </a:prstGeom>
        </p:spPr>
      </p:pic>
      <p:cxnSp>
        <p:nvCxnSpPr>
          <p:cNvPr id="28" name="Straight Connector 3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772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7" name="Straight Connector 2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8" name="Rectangle 28">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2E31295-3857-C95B-2A3B-AB4ED2744373}"/>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4000" b="1" i="0" kern="1200" cap="all" baseline="0">
                <a:solidFill>
                  <a:schemeClr val="bg1"/>
                </a:solidFill>
                <a:latin typeface="+mj-lt"/>
                <a:ea typeface="+mj-ea"/>
                <a:cs typeface="+mj-cs"/>
              </a:rPr>
              <a:t>benchmarks</a:t>
            </a:r>
          </a:p>
        </p:txBody>
      </p:sp>
      <p:sp>
        <p:nvSpPr>
          <p:cNvPr id="5" name="Date Placeholder 4">
            <a:extLst>
              <a:ext uri="{FF2B5EF4-FFF2-40B4-BE49-F238E27FC236}">
                <a16:creationId xmlns:a16="http://schemas.microsoft.com/office/drawing/2014/main" id="{B82051BE-A2F6-0745-2877-B0D498C5B8F4}"/>
              </a:ext>
            </a:extLst>
          </p:cNvPr>
          <p:cNvSpPr>
            <a:spLocks noGrp="1"/>
          </p:cNvSpPr>
          <p:nvPr>
            <p:ph type="dt" sz="half" idx="10"/>
          </p:nvPr>
        </p:nvSpPr>
        <p:spPr>
          <a:xfrm>
            <a:off x="838200" y="224937"/>
            <a:ext cx="2743200" cy="365125"/>
          </a:xfrm>
        </p:spPr>
        <p:txBody>
          <a:bodyPr vert="horz" lIns="91440" tIns="45720" rIns="91440" bIns="45720" rtlCol="0" anchor="ctr">
            <a:normAutofit/>
          </a:bodyPr>
          <a:lstStyle/>
          <a:p>
            <a:pPr>
              <a:spcAft>
                <a:spcPts val="600"/>
              </a:spcAft>
            </a:pPr>
            <a:r>
              <a:rPr lang="en-US" dirty="0">
                <a:solidFill>
                  <a:schemeClr val="bg1"/>
                </a:solidFill>
              </a:rPr>
              <a:t>6/11/2022</a:t>
            </a:r>
          </a:p>
        </p:txBody>
      </p:sp>
      <p:sp>
        <p:nvSpPr>
          <p:cNvPr id="6" name="Footer Placeholder 5">
            <a:extLst>
              <a:ext uri="{FF2B5EF4-FFF2-40B4-BE49-F238E27FC236}">
                <a16:creationId xmlns:a16="http://schemas.microsoft.com/office/drawing/2014/main" id="{7C2CFBC6-CDCE-3DAC-6B93-67DA6DB560A7}"/>
              </a:ext>
            </a:extLst>
          </p:cNvPr>
          <p:cNvSpPr>
            <a:spLocks noGrp="1"/>
          </p:cNvSpPr>
          <p:nvPr>
            <p:ph type="ftr" sz="quarter" idx="11"/>
          </p:nvPr>
        </p:nvSpPr>
        <p:spPr>
          <a:xfrm>
            <a:off x="5615387" y="224937"/>
            <a:ext cx="4114800" cy="365125"/>
          </a:xfrm>
        </p:spPr>
        <p:txBody>
          <a:bodyPr vert="horz" lIns="91440" tIns="45720" rIns="91440" bIns="45720" rtlCol="0" anchor="ctr">
            <a:normAutofit/>
          </a:bodyPr>
          <a:lstStyle/>
          <a:p>
            <a:pPr algn="l">
              <a:spcAft>
                <a:spcPts val="600"/>
              </a:spcAft>
            </a:pPr>
            <a:r>
              <a:rPr lang="en-US" b="1" i="0" kern="1200" cap="all" spc="100" baseline="0">
                <a:solidFill>
                  <a:schemeClr val="bg1"/>
                </a:solidFill>
                <a:latin typeface="+mn-lt"/>
                <a:ea typeface="+mn-ea"/>
                <a:cs typeface="+mn-cs"/>
              </a:rPr>
              <a:t>Advancing the kingdom</a:t>
            </a:r>
          </a:p>
        </p:txBody>
      </p:sp>
      <p:sp>
        <p:nvSpPr>
          <p:cNvPr id="7" name="Slide Number Placeholder 6">
            <a:extLst>
              <a:ext uri="{FF2B5EF4-FFF2-40B4-BE49-F238E27FC236}">
                <a16:creationId xmlns:a16="http://schemas.microsoft.com/office/drawing/2014/main" id="{5FAEDFBF-AF65-D0D0-712C-FF87EBE71CDE}"/>
              </a:ext>
            </a:extLst>
          </p:cNvPr>
          <p:cNvSpPr>
            <a:spLocks noGrp="1"/>
          </p:cNvSpPr>
          <p:nvPr>
            <p:ph type="sldNum" sz="quarter" idx="12"/>
          </p:nvPr>
        </p:nvSpPr>
        <p:spPr>
          <a:xfrm>
            <a:off x="9888546" y="224937"/>
            <a:ext cx="1465253"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41</a:t>
            </a:fld>
            <a:endParaRPr lang="en-US">
              <a:solidFill>
                <a:schemeClr val="bg1"/>
              </a:solidFill>
            </a:endParaRPr>
          </a:p>
        </p:txBody>
      </p:sp>
      <p:pic>
        <p:nvPicPr>
          <p:cNvPr id="9" name="Picture Placeholder 8" descr="Shape, arrow&#10;&#10;Description automatically generated">
            <a:extLst>
              <a:ext uri="{FF2B5EF4-FFF2-40B4-BE49-F238E27FC236}">
                <a16:creationId xmlns:a16="http://schemas.microsoft.com/office/drawing/2014/main" id="{32E7706C-984C-D441-B324-C52254E0FC38}"/>
              </a:ext>
            </a:extLst>
          </p:cNvPr>
          <p:cNvPicPr>
            <a:picLocks noGrp="1" noChangeAspect="1"/>
          </p:cNvPicPr>
          <p:nvPr>
            <p:ph idx="1"/>
          </p:nvPr>
        </p:nvPicPr>
        <p:blipFill>
          <a:blip r:embed="rId2">
            <a:alphaModFix/>
          </a:blip>
          <a:srcRect l="7062" r="7062"/>
          <a:stretch>
            <a:fillRect/>
          </a:stretch>
        </p:blipFill>
        <p:spPr>
          <a:xfrm>
            <a:off x="6157713" y="814998"/>
            <a:ext cx="6034286" cy="6043001"/>
          </a:xfrm>
          <a:prstGeom prst="rect">
            <a:avLst/>
          </a:prstGeom>
        </p:spPr>
      </p:pic>
      <p:sp>
        <p:nvSpPr>
          <p:cNvPr id="49"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5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5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52" name="Straight Connector 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797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read with avocado, cucumber, and tomato in white bowl">
            <a:extLst>
              <a:ext uri="{FF2B5EF4-FFF2-40B4-BE49-F238E27FC236}">
                <a16:creationId xmlns:a16="http://schemas.microsoft.com/office/drawing/2014/main" id="{ED96FA7C-4AF8-701B-93E0-84FEFCE04C3A}"/>
              </a:ext>
            </a:extLst>
          </p:cNvPr>
          <p:cNvPicPr>
            <a:picLocks noChangeAspect="1"/>
          </p:cNvPicPr>
          <p:nvPr/>
        </p:nvPicPr>
        <p:blipFill rotWithShape="1">
          <a:blip r:embed="rId2"/>
          <a:srcRect t="11514" b="4216"/>
          <a:stretch/>
        </p:blipFill>
        <p:spPr>
          <a:xfrm>
            <a:off x="20" y="-22"/>
            <a:ext cx="12191977" cy="6858022"/>
          </a:xfrm>
          <a:prstGeom prst="rect">
            <a:avLst/>
          </a:prstGeom>
        </p:spPr>
      </p:pic>
      <p:sp>
        <p:nvSpPr>
          <p:cNvPr id="17" name="Rectangle 1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643466" y="643467"/>
            <a:ext cx="5452529" cy="3569242"/>
          </a:xfrm>
        </p:spPr>
        <p:txBody>
          <a:bodyPr anchor="t">
            <a:normAutofit/>
          </a:bodyPr>
          <a:lstStyle/>
          <a:p>
            <a:pPr algn="l"/>
            <a:r>
              <a:rPr lang="en-US" spc="400" dirty="0">
                <a:latin typeface="+mn-lt"/>
              </a:rPr>
              <a:t>Lunch</a:t>
            </a:r>
            <a:endParaRPr lang="en-US" dirty="0"/>
          </a:p>
        </p:txBody>
      </p:sp>
      <p:sp>
        <p:nvSpPr>
          <p:cNvPr id="19" name="Rectangle 1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16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3" name="Straight Connector 1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4" name="Rectangle 11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hand writing on a chalkboard&#10;&#10;Description automatically generated with medium confidence">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srcRect t="25000"/>
          <a:stretch/>
        </p:blipFill>
        <p:spPr>
          <a:xfrm>
            <a:off x="-2" y="10"/>
            <a:ext cx="12192002" cy="6857990"/>
          </a:xfrm>
          <a:prstGeom prst="rect">
            <a:avLst/>
          </a:prstGeom>
        </p:spPr>
      </p:pic>
      <p:sp>
        <p:nvSpPr>
          <p:cNvPr id="125" name="Rectangle 12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7848600" y="1122363"/>
            <a:ext cx="4023360" cy="2807208"/>
          </a:xfrm>
        </p:spPr>
        <p:txBody>
          <a:bodyPr vert="horz" lIns="91440" tIns="45720" rIns="91440" bIns="45720" rtlCol="0" anchor="b">
            <a:normAutofit/>
          </a:bodyPr>
          <a:lstStyle/>
          <a:p>
            <a:pPr>
              <a:lnSpc>
                <a:spcPct val="90000"/>
              </a:lnSpc>
              <a:spcBef>
                <a:spcPct val="0"/>
              </a:spcBef>
            </a:pPr>
            <a:r>
              <a:rPr lang="en-US" sz="4600" b="1" i="0" kern="1200" cap="all" baseline="0">
                <a:solidFill>
                  <a:schemeClr val="tx1"/>
                </a:solidFill>
                <a:latin typeface="+mj-lt"/>
                <a:ea typeface="+mj-ea"/>
                <a:cs typeface="+mj-cs"/>
              </a:rPr>
              <a:t>Developing a game plan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7848600" y="6356350"/>
            <a:ext cx="3096491" cy="365125"/>
          </a:xfrm>
        </p:spPr>
        <p:txBody>
          <a:bodyPr vert="horz" lIns="91440" tIns="45720" rIns="91440" bIns="45720" rtlCol="0" anchor="ctr">
            <a:normAutofit/>
          </a:bodyPr>
          <a:lstStyle/>
          <a:p>
            <a:pPr algn="l">
              <a:spcAft>
                <a:spcPts val="600"/>
              </a:spcAft>
            </a:pPr>
            <a:r>
              <a:rPr lang="en-US" b="1" i="0" kern="1200" cap="all" spc="100" baseline="0">
                <a:solidFill>
                  <a:schemeClr val="tx1"/>
                </a:solidFill>
                <a:latin typeface="+mn-lt"/>
                <a:ea typeface="+mn-ea"/>
                <a:cs typeface="+mn-cs"/>
              </a:rPr>
              <a:t>Advancing the kingdom</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11150138" y="6356350"/>
            <a:ext cx="721822"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43</a:t>
            </a:fld>
            <a:endParaRPr lang="en-US">
              <a:solidFill>
                <a:schemeClr val="tx1"/>
              </a:solidFill>
            </a:endParaRPr>
          </a:p>
        </p:txBody>
      </p:sp>
    </p:spTree>
    <p:extLst>
      <p:ext uri="{BB962C8B-B14F-4D97-AF65-F5344CB8AC3E}">
        <p14:creationId xmlns:p14="http://schemas.microsoft.com/office/powerpoint/2010/main" val="886915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1">
            <a:extLst>
              <a:ext uri="{FF2B5EF4-FFF2-40B4-BE49-F238E27FC236}">
                <a16:creationId xmlns:a16="http://schemas.microsoft.com/office/drawing/2014/main" id="{3F672E71-4896-412C-9C70-888CBA0C2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884968" y="3779972"/>
            <a:ext cx="10422064" cy="2397488"/>
          </a:xfrm>
        </p:spPr>
        <p:txBody>
          <a:bodyPr anchor="ctr">
            <a:normAutofit/>
          </a:bodyPr>
          <a:lstStyle/>
          <a:p>
            <a:r>
              <a:rPr lang="en-US" sz="6600" spc="400" dirty="0">
                <a:latin typeface="+mn-lt"/>
              </a:rPr>
              <a:t>Breakout groups </a:t>
            </a:r>
            <a:endParaRPr lang="en-US" sz="6600" dirty="0"/>
          </a:p>
        </p:txBody>
      </p:sp>
      <p:pic>
        <p:nvPicPr>
          <p:cNvPr id="5" name="Picture 4">
            <a:extLst>
              <a:ext uri="{FF2B5EF4-FFF2-40B4-BE49-F238E27FC236}">
                <a16:creationId xmlns:a16="http://schemas.microsoft.com/office/drawing/2014/main" id="{ED96FA7C-4AF8-701B-93E0-84FEFCE04C3A}"/>
              </a:ext>
            </a:extLst>
          </p:cNvPr>
          <p:cNvPicPr>
            <a:picLocks noChangeAspect="1"/>
          </p:cNvPicPr>
          <p:nvPr/>
        </p:nvPicPr>
        <p:blipFill rotWithShape="1">
          <a:blip r:embed="rId2">
            <a:duotone>
              <a:schemeClr val="accent2">
                <a:shade val="45000"/>
                <a:satMod val="135000"/>
              </a:schemeClr>
              <a:prstClr val="white"/>
            </a:duotone>
            <a:alphaModFix amt="54000"/>
          </a:blip>
          <a:srcRect t="46279" b="19400"/>
          <a:stretch/>
        </p:blipFill>
        <p:spPr>
          <a:xfrm>
            <a:off x="20" y="808139"/>
            <a:ext cx="12191979" cy="2542058"/>
          </a:xfrm>
          <a:prstGeom prst="rect">
            <a:avLst/>
          </a:prstGeom>
        </p:spPr>
      </p:pic>
    </p:spTree>
    <p:extLst>
      <p:ext uri="{BB962C8B-B14F-4D97-AF65-F5344CB8AC3E}">
        <p14:creationId xmlns:p14="http://schemas.microsoft.com/office/powerpoint/2010/main" val="2821714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p:txBody>
          <a:bodyPr>
            <a:normAutofit/>
          </a:bodyPr>
          <a:lstStyle/>
          <a:p>
            <a:r>
              <a:rPr lang="en-US" dirty="0"/>
              <a:t>Components of Game Plan</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accent2"/>
                </a:solidFill>
              </a:rPr>
              <a:pPr>
                <a:spcAft>
                  <a:spcPts val="600"/>
                </a:spcAft>
              </a:pPr>
              <a:t>45</a:t>
            </a:fld>
            <a:endParaRPr lang="en-US" b="1" cap="all" spc="100" dirty="0">
              <a:solidFill>
                <a:schemeClr val="accent2"/>
              </a:solidFill>
            </a:endParaRPr>
          </a:p>
        </p:txBody>
      </p:sp>
      <p:graphicFrame>
        <p:nvGraphicFramePr>
          <p:cNvPr id="14" name="Content Placeholder 6" descr="timeline SmartArt Graphic">
            <a:extLst>
              <a:ext uri="{FF2B5EF4-FFF2-40B4-BE49-F238E27FC236}">
                <a16:creationId xmlns:a16="http://schemas.microsoft.com/office/drawing/2014/main" id="{CEC6DA80-0404-4CED-A682-9D41A16B341E}"/>
              </a:ext>
            </a:extLst>
          </p:cNvPr>
          <p:cNvGraphicFramePr>
            <a:graphicFrameLocks noGrp="1"/>
          </p:cNvGraphicFramePr>
          <p:nvPr>
            <p:ph idx="1"/>
            <p:extLst>
              <p:ext uri="{D42A27DB-BD31-4B8C-83A1-F6EECF244321}">
                <p14:modId xmlns:p14="http://schemas.microsoft.com/office/powerpoint/2010/main" val="2477114144"/>
              </p:ext>
            </p:extLst>
          </p:nvPr>
        </p:nvGraphicFramePr>
        <p:xfrm>
          <a:off x="1447800" y="1325880"/>
          <a:ext cx="9906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288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p:txBody>
          <a:bodyPr>
            <a:normAutofit/>
          </a:bodyPr>
          <a:lstStyle/>
          <a:p>
            <a:r>
              <a:rPr lang="en-US" dirty="0"/>
              <a:t>Continued…</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accent2"/>
                </a:solidFill>
              </a:rPr>
              <a:pPr>
                <a:spcAft>
                  <a:spcPts val="600"/>
                </a:spcAft>
              </a:pPr>
              <a:t>46</a:t>
            </a:fld>
            <a:endParaRPr lang="en-US" b="1" cap="all" spc="100" dirty="0">
              <a:solidFill>
                <a:schemeClr val="accent2"/>
              </a:solidFill>
            </a:endParaRPr>
          </a:p>
        </p:txBody>
      </p:sp>
      <p:graphicFrame>
        <p:nvGraphicFramePr>
          <p:cNvPr id="14" name="Content Placeholder 6" descr="timeline SmartArt Graphic">
            <a:extLst>
              <a:ext uri="{FF2B5EF4-FFF2-40B4-BE49-F238E27FC236}">
                <a16:creationId xmlns:a16="http://schemas.microsoft.com/office/drawing/2014/main" id="{CEC6DA80-0404-4CED-A682-9D41A16B341E}"/>
              </a:ext>
            </a:extLst>
          </p:cNvPr>
          <p:cNvGraphicFramePr>
            <a:graphicFrameLocks noGrp="1"/>
          </p:cNvGraphicFramePr>
          <p:nvPr>
            <p:ph idx="1"/>
            <p:extLst>
              <p:ext uri="{D42A27DB-BD31-4B8C-83A1-F6EECF244321}">
                <p14:modId xmlns:p14="http://schemas.microsoft.com/office/powerpoint/2010/main" val="2594756590"/>
              </p:ext>
            </p:extLst>
          </p:nvPr>
        </p:nvGraphicFramePr>
        <p:xfrm>
          <a:off x="1447800" y="1325880"/>
          <a:ext cx="9906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4599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p:txBody>
          <a:bodyPr>
            <a:normAutofit/>
          </a:bodyPr>
          <a:lstStyle/>
          <a:p>
            <a:r>
              <a:rPr lang="en-US" dirty="0"/>
              <a:t>Final steps…</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accent2"/>
                </a:solidFill>
              </a:rPr>
              <a:pPr>
                <a:spcAft>
                  <a:spcPts val="600"/>
                </a:spcAft>
              </a:pPr>
              <a:t>47</a:t>
            </a:fld>
            <a:endParaRPr lang="en-US" b="1" cap="all" spc="100" dirty="0">
              <a:solidFill>
                <a:schemeClr val="accent2"/>
              </a:solidFill>
            </a:endParaRPr>
          </a:p>
        </p:txBody>
      </p:sp>
      <p:graphicFrame>
        <p:nvGraphicFramePr>
          <p:cNvPr id="14" name="Content Placeholder 6" descr="timeline SmartArt Graphic">
            <a:extLst>
              <a:ext uri="{FF2B5EF4-FFF2-40B4-BE49-F238E27FC236}">
                <a16:creationId xmlns:a16="http://schemas.microsoft.com/office/drawing/2014/main" id="{CEC6DA80-0404-4CED-A682-9D41A16B341E}"/>
              </a:ext>
            </a:extLst>
          </p:cNvPr>
          <p:cNvGraphicFramePr>
            <a:graphicFrameLocks noGrp="1"/>
          </p:cNvGraphicFramePr>
          <p:nvPr>
            <p:ph idx="1"/>
            <p:extLst>
              <p:ext uri="{D42A27DB-BD31-4B8C-83A1-F6EECF244321}">
                <p14:modId xmlns:p14="http://schemas.microsoft.com/office/powerpoint/2010/main" val="2944133821"/>
              </p:ext>
            </p:extLst>
          </p:nvPr>
        </p:nvGraphicFramePr>
        <p:xfrm>
          <a:off x="1447800" y="1325880"/>
          <a:ext cx="9906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980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enjoying coffee and relaxing on a sofa">
            <a:extLst>
              <a:ext uri="{FF2B5EF4-FFF2-40B4-BE49-F238E27FC236}">
                <a16:creationId xmlns:a16="http://schemas.microsoft.com/office/drawing/2014/main" id="{ED96FA7C-4AF8-701B-93E0-84FEFCE04C3A}"/>
              </a:ext>
            </a:extLst>
          </p:cNvPr>
          <p:cNvPicPr>
            <a:picLocks noChangeAspect="1"/>
          </p:cNvPicPr>
          <p:nvPr/>
        </p:nvPicPr>
        <p:blipFill>
          <a:blip r:embed="rId2"/>
          <a:srcRect t="7864" b="7864"/>
          <a:stretch/>
        </p:blipFill>
        <p:spPr>
          <a:xfrm>
            <a:off x="20" y="-22"/>
            <a:ext cx="12191977" cy="6858022"/>
          </a:xfrm>
          <a:prstGeom prst="rect">
            <a:avLst/>
          </a:prstGeom>
        </p:spPr>
      </p:pic>
      <p:sp>
        <p:nvSpPr>
          <p:cNvPr id="10" name="Rectangle 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643466" y="643467"/>
            <a:ext cx="5452529" cy="3569242"/>
          </a:xfrm>
        </p:spPr>
        <p:txBody>
          <a:bodyPr anchor="t">
            <a:normAutofit/>
          </a:bodyPr>
          <a:lstStyle/>
          <a:p>
            <a:pPr algn="l"/>
            <a:r>
              <a:rPr lang="en-US" spc="400" dirty="0">
                <a:latin typeface="+mn-lt"/>
              </a:rPr>
              <a:t>break</a:t>
            </a:r>
            <a:endParaRPr lang="en-US" dirty="0"/>
          </a:p>
        </p:txBody>
      </p:sp>
      <p:sp>
        <p:nvSpPr>
          <p:cNvPr id="12" name="Rectangle 1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87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78" name="Straight Connector 2080">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079" name="Rectangle 208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painting of a church&#10;&#10;Description automatically generated with low confidence">
            <a:extLst>
              <a:ext uri="{FF2B5EF4-FFF2-40B4-BE49-F238E27FC236}">
                <a16:creationId xmlns:a16="http://schemas.microsoft.com/office/drawing/2014/main" id="{680B19B1-2BA9-42CE-73F6-90316A7A0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030" b="12123"/>
          <a:stretch/>
        </p:blipFill>
        <p:spPr bwMode="auto">
          <a:xfrm>
            <a:off x="2120557" y="10"/>
            <a:ext cx="7950886" cy="6857990"/>
          </a:xfrm>
          <a:custGeom>
            <a:avLst/>
            <a:gdLst/>
            <a:ahLst/>
            <a:cxnLst/>
            <a:rect l="l" t="t" r="r" b="b"/>
            <a:pathLst>
              <a:path w="7950886" h="6858000">
                <a:moveTo>
                  <a:pt x="1964633" y="0"/>
                </a:moveTo>
                <a:lnTo>
                  <a:pt x="5986254" y="0"/>
                </a:lnTo>
                <a:lnTo>
                  <a:pt x="6036855" y="29095"/>
                </a:lnTo>
                <a:cubicBezTo>
                  <a:pt x="7184362" y="726337"/>
                  <a:pt x="7950886" y="1988153"/>
                  <a:pt x="7950886" y="3429000"/>
                </a:cubicBezTo>
                <a:cubicBezTo>
                  <a:pt x="7950886" y="4869847"/>
                  <a:pt x="7184362" y="6131663"/>
                  <a:pt x="6036855" y="6828905"/>
                </a:cubicBezTo>
                <a:lnTo>
                  <a:pt x="5986253" y="6858000"/>
                </a:lnTo>
                <a:lnTo>
                  <a:pt x="1964633" y="6858000"/>
                </a:lnTo>
                <a:lnTo>
                  <a:pt x="1914032" y="6828905"/>
                </a:lnTo>
                <a:cubicBezTo>
                  <a:pt x="766525" y="6131663"/>
                  <a:pt x="0" y="4869847"/>
                  <a:pt x="0" y="3429000"/>
                </a:cubicBezTo>
                <a:cubicBezTo>
                  <a:pt x="0" y="1988153"/>
                  <a:pt x="766525" y="726337"/>
                  <a:pt x="1914032" y="29095"/>
                </a:cubicBezTo>
                <a:close/>
              </a:path>
            </a:pathLst>
          </a:custGeom>
          <a:noFill/>
          <a:extLst>
            <a:ext uri="{909E8E84-426E-40DD-AFC4-6F175D3DCCD1}">
              <a14:hiddenFill xmlns:a14="http://schemas.microsoft.com/office/drawing/2010/main">
                <a:solidFill>
                  <a:srgbClr val="FFFFFF"/>
                </a:solidFill>
              </a14:hiddenFill>
            </a:ext>
          </a:extLst>
        </p:spPr>
      </p:pic>
      <p:sp>
        <p:nvSpPr>
          <p:cNvPr id="2080" name="Graphic 10">
            <a:extLst>
              <a:ext uri="{FF2B5EF4-FFF2-40B4-BE49-F238E27FC236}">
                <a16:creationId xmlns:a16="http://schemas.microsoft.com/office/drawing/2014/main" id="{41E76188-5CDF-4279-90D1-82FF3E523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0896" y="644279"/>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082" name="Graphic 9">
            <a:extLst>
              <a:ext uri="{FF2B5EF4-FFF2-40B4-BE49-F238E27FC236}">
                <a16:creationId xmlns:a16="http://schemas.microsoft.com/office/drawing/2014/main" id="{71511A72-95BD-471D-BEA0-874989E46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08" y="166643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084" name="Graphic 11">
            <a:extLst>
              <a:ext uri="{FF2B5EF4-FFF2-40B4-BE49-F238E27FC236}">
                <a16:creationId xmlns:a16="http://schemas.microsoft.com/office/drawing/2014/main" id="{5D61DBFA-1601-4D6C-AF8C-257D581BA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9465" y="5412094"/>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solidFill>
                  <a:srgbClr val="FFFFFF"/>
                </a:solidFill>
              </a:rPr>
              <a:t>6/11/2022</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670293" y="4481512"/>
            <a:ext cx="4114800" cy="365125"/>
          </a:xfrm>
        </p:spPr>
        <p:txBody>
          <a:bodyPr vert="horz" lIns="91440" tIns="45720" rIns="91440" bIns="45720" rtlCol="0" anchor="ctr">
            <a:normAutofit/>
          </a:bodyPr>
          <a:lstStyle/>
          <a:p>
            <a:pPr>
              <a:spcAft>
                <a:spcPts val="600"/>
              </a:spcAft>
            </a:pPr>
            <a:r>
              <a:rPr lang="en-US" b="1" i="0" kern="1200" cap="all" spc="100" baseline="0" dirty="0">
                <a:solidFill>
                  <a:srgbClr val="FFFFFF"/>
                </a:solidFill>
                <a:latin typeface="+mn-lt"/>
                <a:ea typeface="+mn-ea"/>
                <a:cs typeface="+mn-cs"/>
              </a:rPr>
              <a:t>Advancing the kingdom</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49</a:t>
            </a:fld>
            <a:endParaRPr lang="en-US">
              <a:solidFill>
                <a:srgbClr val="FFFFFF"/>
              </a:solidFill>
            </a:endParaRPr>
          </a:p>
        </p:txBody>
      </p:sp>
    </p:spTree>
    <p:extLst>
      <p:ext uri="{BB962C8B-B14F-4D97-AF65-F5344CB8AC3E}">
        <p14:creationId xmlns:p14="http://schemas.microsoft.com/office/powerpoint/2010/main" val="65770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Content Placeholder 5" descr="Arrow in a bulls eye">
            <a:extLst>
              <a:ext uri="{FF2B5EF4-FFF2-40B4-BE49-F238E27FC236}">
                <a16:creationId xmlns:a16="http://schemas.microsoft.com/office/drawing/2014/main" id="{4B8D6876-4089-0EA3-5A4A-5C154C05569B}"/>
              </a:ext>
            </a:extLst>
          </p:cNvPr>
          <p:cNvPicPr>
            <a:picLocks noGrp="1" noChangeAspect="1"/>
          </p:cNvPicPr>
          <p:nvPr>
            <p:ph idx="1"/>
          </p:nvPr>
        </p:nvPicPr>
        <p:blipFill rotWithShape="1">
          <a:blip r:embed="rId2"/>
          <a:srcRect t="11012" b="4719"/>
          <a:stretch/>
        </p:blipFill>
        <p:spPr>
          <a:xfrm>
            <a:off x="20" y="-22"/>
            <a:ext cx="12191977" cy="6858022"/>
          </a:xfrm>
          <a:prstGeom prst="rect">
            <a:avLst/>
          </a:prstGeom>
        </p:spPr>
      </p:pic>
      <p:sp>
        <p:nvSpPr>
          <p:cNvPr id="16" name="Rectangle 1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6000" b="1" i="0" kern="1200" cap="all" baseline="0" dirty="0">
                <a:solidFill>
                  <a:schemeClr val="bg1"/>
                </a:solidFill>
                <a:latin typeface="+mj-lt"/>
                <a:ea typeface="+mj-ea"/>
                <a:cs typeface="+mj-cs"/>
              </a:rPr>
              <a:t>Knowing Your Target</a:t>
            </a:r>
          </a:p>
        </p:txBody>
      </p:sp>
      <p:sp>
        <p:nvSpPr>
          <p:cNvPr id="18" name="Rectangle 1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12"/>
          </p:nvPr>
        </p:nvSpPr>
        <p:spPr>
          <a:xfrm>
            <a:off x="11137479" y="6135624"/>
            <a:ext cx="402248" cy="365125"/>
          </a:xfrm>
        </p:spPr>
        <p:txBody>
          <a:bodyPr vert="horz" lIns="91440" tIns="45720" rIns="91440" bIns="45720" rtlCol="0" anchor="ctr">
            <a:normAutofit/>
          </a:bodyPr>
          <a:lstStyle/>
          <a:p>
            <a:pPr>
              <a:spcAft>
                <a:spcPts val="600"/>
              </a:spcAft>
            </a:pPr>
            <a:fld id="{D8DA9DAA-006C-4F4B-980E-E3DF019B24E2}" type="slidenum">
              <a:rPr lang="en-US">
                <a:solidFill>
                  <a:schemeClr val="bg1"/>
                </a:solidFill>
              </a:rPr>
              <a:pPr>
                <a:spcAft>
                  <a:spcPts val="600"/>
                </a:spcAft>
              </a:pPr>
              <a:t>5</a:t>
            </a:fld>
            <a:endParaRPr lang="en-US">
              <a:solidFill>
                <a:schemeClr val="bg1"/>
              </a:solidFill>
            </a:endParaRPr>
          </a:p>
        </p:txBody>
      </p:sp>
    </p:spTree>
    <p:extLst>
      <p:ext uri="{BB962C8B-B14F-4D97-AF65-F5344CB8AC3E}">
        <p14:creationId xmlns:p14="http://schemas.microsoft.com/office/powerpoint/2010/main" val="783914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692474E6-3035-46B8-9C05-9B4204E8ED39}"/>
              </a:ext>
            </a:extLst>
          </p:cNvPr>
          <p:cNvSpPr>
            <a:spLocks noGrp="1"/>
          </p:cNvSpPr>
          <p:nvPr>
            <p:ph type="dt" sz="half" idx="10"/>
          </p:nvPr>
        </p:nvSpPr>
        <p:spPr/>
        <p:txBody>
          <a:bodyPr/>
          <a:lstStyle/>
          <a:p>
            <a:r>
              <a:rPr lang="en-US" dirty="0"/>
              <a:t>6/11/2022</a:t>
            </a:r>
          </a:p>
        </p:txBody>
      </p:sp>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a:lstStyle/>
          <a:p>
            <a:fld id="{D8DA9DAA-006C-4F4B-980E-E3DF019B24E2}" type="slidenum">
              <a:rPr lang="en-US" smtClean="0"/>
              <a:pPr/>
              <a:t>50</a:t>
            </a:fld>
            <a:endParaRPr lang="en-US" dirty="0"/>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a:lstStyle/>
          <a:p>
            <a:r>
              <a:rPr lang="en-US" dirty="0"/>
              <a:t>ADVANCING THE KINGDOM</a:t>
            </a:r>
          </a:p>
        </p:txBody>
      </p:sp>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a:xfrm>
            <a:off x="8490857" y="287383"/>
            <a:ext cx="3206931" cy="2663785"/>
          </a:xfrm>
        </p:spPr>
        <p:txBody>
          <a:bodyPr>
            <a:normAutofit/>
          </a:bodyPr>
          <a:lstStyle/>
          <a:p>
            <a:r>
              <a:rPr lang="en-US" sz="6000" dirty="0"/>
              <a:t>Visio </a:t>
            </a:r>
            <a:r>
              <a:rPr lang="en-US" sz="6000" dirty="0" err="1"/>
              <a:t>divina</a:t>
            </a:r>
            <a:endParaRPr lang="en-US" sz="6000" dirty="0"/>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a:xfrm>
            <a:off x="5760719" y="3127247"/>
            <a:ext cx="5768023" cy="2920856"/>
          </a:xfrm>
        </p:spPr>
        <p:txBody>
          <a:bodyPr>
            <a:normAutofit/>
          </a:bodyPr>
          <a:lstStyle/>
          <a:p>
            <a:r>
              <a:rPr lang="en-US" sz="4400" dirty="0"/>
              <a:t>SEE</a:t>
            </a:r>
          </a:p>
          <a:p>
            <a:r>
              <a:rPr lang="en-US" sz="4400" dirty="0"/>
              <a:t>MEDITATE</a:t>
            </a:r>
          </a:p>
          <a:p>
            <a:r>
              <a:rPr lang="en-US" sz="4400" dirty="0"/>
              <a:t>PRAY</a:t>
            </a:r>
          </a:p>
        </p:txBody>
      </p:sp>
      <p:pic>
        <p:nvPicPr>
          <p:cNvPr id="1028" name="Picture 4">
            <a:extLst>
              <a:ext uri="{FF2B5EF4-FFF2-40B4-BE49-F238E27FC236}">
                <a16:creationId xmlns:a16="http://schemas.microsoft.com/office/drawing/2014/main" id="{7CF4D713-0A11-65A0-4A39-FFDAFDE80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050" y="172592"/>
            <a:ext cx="2203949" cy="3280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DEB6A52-7ACA-92D3-9CC3-84AB062C8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06" y="3608833"/>
            <a:ext cx="3057525" cy="3076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42F1A3F-77C0-93F7-CCDF-F1DF046C7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976" y="193011"/>
            <a:ext cx="3732571" cy="521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99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ap&#10;&#10;Description automatically generated">
            <a:extLst>
              <a:ext uri="{FF2B5EF4-FFF2-40B4-BE49-F238E27FC236}">
                <a16:creationId xmlns:a16="http://schemas.microsoft.com/office/drawing/2014/main" id="{49783C32-EC32-7FE7-CD59-7AD75576C848}"/>
              </a:ext>
            </a:extLst>
          </p:cNvPr>
          <p:cNvPicPr>
            <a:picLocks noChangeAspect="1"/>
          </p:cNvPicPr>
          <p:nvPr/>
        </p:nvPicPr>
        <p:blipFill rotWithShape="1">
          <a:blip r:embed="rId2"/>
          <a:srcRect t="22327" b="22949"/>
          <a:stretch/>
        </p:blipFill>
        <p:spPr>
          <a:xfrm>
            <a:off x="307775" y="261437"/>
            <a:ext cx="11576450" cy="6335126"/>
          </a:xfrm>
          <a:prstGeom prst="rect">
            <a:avLst/>
          </a:prstGeom>
        </p:spPr>
      </p:pic>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a:xfrm>
            <a:off x="838200" y="6515893"/>
            <a:ext cx="2743200" cy="365125"/>
          </a:xfrm>
        </p:spPr>
        <p:txBody>
          <a:bodyPr vert="horz" lIns="91440" tIns="45720" rIns="91440" bIns="45720" rtlCol="0" anchor="ctr">
            <a:normAutofit/>
          </a:bodyPr>
          <a:lstStyle/>
          <a:p>
            <a:pPr>
              <a:spcAft>
                <a:spcPts val="600"/>
              </a:spcAft>
            </a:pPr>
            <a:r>
              <a:rPr lang="en-US" dirty="0">
                <a:solidFill>
                  <a:srgbClr val="FFFFFF"/>
                </a:solidFill>
              </a:rPr>
              <a:t>6/11/2022</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a:off x="4038600" y="6538912"/>
            <a:ext cx="4114800" cy="365125"/>
          </a:xfrm>
        </p:spPr>
        <p:txBody>
          <a:bodyPr vert="horz" lIns="91440" tIns="45720" rIns="91440" bIns="45720" rtlCol="0" anchor="ctr">
            <a:normAutofit/>
          </a:bodyPr>
          <a:lstStyle/>
          <a:p>
            <a:pPr>
              <a:spcAft>
                <a:spcPts val="600"/>
              </a:spcAft>
            </a:pPr>
            <a:r>
              <a:rPr lang="en-US" b="1" i="0" kern="1200" cap="all" spc="100" baseline="0" dirty="0">
                <a:solidFill>
                  <a:srgbClr val="FFFFFF"/>
                </a:solidFill>
                <a:latin typeface="+mn-lt"/>
                <a:ea typeface="+mn-ea"/>
                <a:cs typeface="+mn-cs"/>
              </a:rPr>
              <a:t>Advancing the kingdom </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51</a:t>
            </a:fld>
            <a:endParaRPr lang="en-US">
              <a:solidFill>
                <a:srgbClr val="FFFFFF"/>
              </a:solidFill>
            </a:endParaRPr>
          </a:p>
        </p:txBody>
      </p:sp>
    </p:spTree>
    <p:extLst>
      <p:ext uri="{BB962C8B-B14F-4D97-AF65-F5344CB8AC3E}">
        <p14:creationId xmlns:p14="http://schemas.microsoft.com/office/powerpoint/2010/main" val="4245274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DDB1-FB48-1C56-085C-BF39F7AA0D86}"/>
              </a:ext>
            </a:extLst>
          </p:cNvPr>
          <p:cNvSpPr>
            <a:spLocks noGrp="1"/>
          </p:cNvSpPr>
          <p:nvPr>
            <p:ph type="title"/>
          </p:nvPr>
        </p:nvSpPr>
        <p:spPr/>
        <p:txBody>
          <a:bodyPr/>
          <a:lstStyle/>
          <a:p>
            <a:r>
              <a:rPr lang="en-US" dirty="0"/>
              <a:t>Let’s take a look…</a:t>
            </a:r>
          </a:p>
        </p:txBody>
      </p:sp>
      <p:sp>
        <p:nvSpPr>
          <p:cNvPr id="4" name="Date Placeholder 3">
            <a:extLst>
              <a:ext uri="{FF2B5EF4-FFF2-40B4-BE49-F238E27FC236}">
                <a16:creationId xmlns:a16="http://schemas.microsoft.com/office/drawing/2014/main" id="{434B6FAE-C10B-E7E1-7963-B37D23E95E81}"/>
              </a:ext>
            </a:extLst>
          </p:cNvPr>
          <p:cNvSpPr>
            <a:spLocks noGrp="1"/>
          </p:cNvSpPr>
          <p:nvPr>
            <p:ph type="dt" sz="half" idx="10"/>
          </p:nvPr>
        </p:nvSpPr>
        <p:spPr/>
        <p:txBody>
          <a:bodyPr/>
          <a:lstStyle/>
          <a:p>
            <a:r>
              <a:rPr lang="en-US"/>
              <a:t>6/10/2022</a:t>
            </a:r>
            <a:endParaRPr lang="en-US" dirty="0"/>
          </a:p>
        </p:txBody>
      </p:sp>
      <p:sp>
        <p:nvSpPr>
          <p:cNvPr id="5" name="Footer Placeholder 4">
            <a:extLst>
              <a:ext uri="{FF2B5EF4-FFF2-40B4-BE49-F238E27FC236}">
                <a16:creationId xmlns:a16="http://schemas.microsoft.com/office/drawing/2014/main" id="{8726104A-63C9-7C3E-44FD-0B9E152F1AC9}"/>
              </a:ext>
            </a:extLst>
          </p:cNvPr>
          <p:cNvSpPr>
            <a:spLocks noGrp="1"/>
          </p:cNvSpPr>
          <p:nvPr>
            <p:ph type="ftr" sz="quarter" idx="11"/>
          </p:nvPr>
        </p:nvSpPr>
        <p:spPr/>
        <p:txBody>
          <a:bodyPr/>
          <a:lstStyle/>
          <a:p>
            <a:r>
              <a:rPr lang="en-US" dirty="0"/>
              <a:t>Advancing the kingdom</a:t>
            </a:r>
          </a:p>
        </p:txBody>
      </p:sp>
      <p:sp>
        <p:nvSpPr>
          <p:cNvPr id="6" name="Slide Number Placeholder 5">
            <a:extLst>
              <a:ext uri="{FF2B5EF4-FFF2-40B4-BE49-F238E27FC236}">
                <a16:creationId xmlns:a16="http://schemas.microsoft.com/office/drawing/2014/main" id="{C8D7CDD3-EEEB-1AFD-7020-32D15D2C8711}"/>
              </a:ext>
            </a:extLst>
          </p:cNvPr>
          <p:cNvSpPr>
            <a:spLocks noGrp="1"/>
          </p:cNvSpPr>
          <p:nvPr>
            <p:ph type="sldNum" sz="quarter" idx="12"/>
          </p:nvPr>
        </p:nvSpPr>
        <p:spPr/>
        <p:txBody>
          <a:bodyPr/>
          <a:lstStyle/>
          <a:p>
            <a:fld id="{D8DA9DAA-006C-4F4B-980E-E3DF019B24E2}" type="slidenum">
              <a:rPr lang="en-US" smtClean="0"/>
              <a:pPr/>
              <a:t>6</a:t>
            </a:fld>
            <a:endParaRPr lang="en-US" dirty="0"/>
          </a:p>
        </p:txBody>
      </p:sp>
      <p:pic>
        <p:nvPicPr>
          <p:cNvPr id="12" name="Content Placeholder 11" descr="A picture containing text&#10;&#10;Description automatically generated">
            <a:extLst>
              <a:ext uri="{FF2B5EF4-FFF2-40B4-BE49-F238E27FC236}">
                <a16:creationId xmlns:a16="http://schemas.microsoft.com/office/drawing/2014/main" id="{7A12684C-91D9-F0B2-E69D-0CA880758CA8}"/>
              </a:ext>
            </a:extLst>
          </p:cNvPr>
          <p:cNvPicPr>
            <a:picLocks noGrp="1" noChangeAspect="1"/>
          </p:cNvPicPr>
          <p:nvPr>
            <p:ph idx="1"/>
          </p:nvPr>
        </p:nvPicPr>
        <p:blipFill>
          <a:blip r:embed="rId2"/>
          <a:stretch>
            <a:fillRect/>
          </a:stretch>
        </p:blipFill>
        <p:spPr>
          <a:xfrm>
            <a:off x="2094001" y="1825625"/>
            <a:ext cx="7735711" cy="4351338"/>
          </a:xfrm>
        </p:spPr>
      </p:pic>
    </p:spTree>
    <p:extLst>
      <p:ext uri="{BB962C8B-B14F-4D97-AF65-F5344CB8AC3E}">
        <p14:creationId xmlns:p14="http://schemas.microsoft.com/office/powerpoint/2010/main" val="931595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6" name="Picture Placeholder 5">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2">
            <a:duotone>
              <a:schemeClr val="accent1">
                <a:shade val="45000"/>
                <a:satMod val="135000"/>
              </a:schemeClr>
              <a:prstClr val="white"/>
            </a:duotone>
            <a:alphaModFix amt="35000"/>
          </a:blip>
          <a:srcRect/>
          <a:stretch/>
        </p:blipFill>
        <p:spPr>
          <a:xfrm>
            <a:off x="20" y="-8877"/>
            <a:ext cx="12191980" cy="6858000"/>
          </a:xfrm>
          <a:prstGeom prst="rect">
            <a:avLst/>
          </a:prstGeom>
        </p:spPr>
      </p:pic>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188069" y="381935"/>
            <a:ext cx="5366040" cy="2344840"/>
          </a:xfrm>
        </p:spPr>
        <p:txBody>
          <a:bodyPr vert="horz" lIns="91440" tIns="45720" rIns="91440" bIns="45720" rtlCol="0" anchor="b">
            <a:normAutofit/>
          </a:bodyPr>
          <a:lstStyle/>
          <a:p>
            <a:pPr algn="l"/>
            <a:r>
              <a:rPr lang="en-US" sz="7200" b="1" kern="1200" cap="all" spc="400" dirty="0">
                <a:solidFill>
                  <a:srgbClr val="FFFFFF"/>
                </a:solidFill>
                <a:latin typeface="+mj-lt"/>
                <a:ea typeface="+mj-ea"/>
                <a:cs typeface="+mj-cs"/>
              </a:rPr>
              <a:t>James 2:14-18</a:t>
            </a:r>
            <a:endParaRPr lang="en-US" sz="7200" kern="1200" dirty="0">
              <a:solidFill>
                <a:srgbClr val="FFFFFF"/>
              </a:solidFill>
              <a:latin typeface="+mj-lt"/>
              <a:ea typeface="+mj-ea"/>
              <a:cs typeface="+mj-cs"/>
            </a:endParaRP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spcAft>
                <a:spcPts val="600"/>
              </a:spcAft>
            </a:pPr>
            <a:r>
              <a:rPr lang="en-US" b="1" i="0" kern="1200" cap="all" spc="100" baseline="0">
                <a:solidFill>
                  <a:srgbClr val="FFFFFF"/>
                </a:solidFill>
                <a:latin typeface="+mn-lt"/>
                <a:ea typeface="+mn-ea"/>
                <a:cs typeface="+mn-cs"/>
              </a:rPr>
              <a:t>Advancing the kingdome </a:t>
            </a:r>
          </a:p>
        </p:txBody>
      </p:sp>
      <p:sp>
        <p:nvSpPr>
          <p:cNvPr id="3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4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1188069" y="3175552"/>
            <a:ext cx="10076830" cy="2809114"/>
          </a:xfrm>
        </p:spPr>
        <p:txBody>
          <a:bodyPr vert="horz" lIns="91440" tIns="45720" rIns="91440" bIns="45720" rtlCol="0" anchor="t">
            <a:normAutofit/>
          </a:bodyPr>
          <a:lstStyle/>
          <a:p>
            <a:pPr marL="457200" indent="-228600" algn="l" fontAlgn="base">
              <a:spcBef>
                <a:spcPts val="0"/>
              </a:spcBef>
              <a:spcAft>
                <a:spcPts val="600"/>
              </a:spcAft>
              <a:buFont typeface="Arial" panose="020B0604020202020204" pitchFamily="34" charset="0"/>
              <a:buChar char="•"/>
            </a:pPr>
            <a:r>
              <a:rPr lang="en-US" sz="2400" i="1" u="none" strike="noStrike" dirty="0">
                <a:solidFill>
                  <a:srgbClr val="FFFFFF"/>
                </a:solidFill>
                <a:effectLst/>
              </a:rPr>
              <a:t>What good is it, my brothers, if someone claims to have faith, but has no deeds? Can such faith save him? Suppose a brother or sister is without clothes and daily food. If one of you tells him, “Go in peace; stay warm and well fed,” but does not provide for his physical needs, what good is that? So too, faith by itself, if it does not result in action, it is dead. But someone will say, “You have faith and I have deeds.” Show me your faith without deeds, and I will show you my faith by my deeds. </a:t>
            </a:r>
          </a:p>
        </p:txBody>
      </p:sp>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t>6/10/2022</a:t>
            </a:r>
            <a:endParaRPr lang="en-US"/>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3546454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mug with a face on it&#10;&#10;Description automatically generated with low confidence">
            <a:extLst>
              <a:ext uri="{FF2B5EF4-FFF2-40B4-BE49-F238E27FC236}">
                <a16:creationId xmlns:a16="http://schemas.microsoft.com/office/drawing/2014/main" id="{ED96FA7C-4AF8-701B-93E0-84FEFCE04C3A}"/>
              </a:ext>
            </a:extLst>
          </p:cNvPr>
          <p:cNvPicPr>
            <a:picLocks noChangeAspect="1"/>
          </p:cNvPicPr>
          <p:nvPr/>
        </p:nvPicPr>
        <p:blipFill rotWithShape="1">
          <a:blip r:embed="rId2"/>
          <a:srcRect t="15730"/>
          <a:stretch/>
        </p:blipFill>
        <p:spPr>
          <a:xfrm>
            <a:off x="20" y="-22"/>
            <a:ext cx="12191977" cy="6858022"/>
          </a:xfrm>
          <a:prstGeom prst="rect">
            <a:avLst/>
          </a:prstGeom>
        </p:spPr>
      </p:pic>
      <p:sp>
        <p:nvSpPr>
          <p:cNvPr id="10" name="Rectangle 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643466" y="643467"/>
            <a:ext cx="5452529" cy="3569242"/>
          </a:xfrm>
        </p:spPr>
        <p:txBody>
          <a:bodyPr anchor="t">
            <a:normAutofit/>
          </a:bodyPr>
          <a:lstStyle/>
          <a:p>
            <a:pPr algn="l"/>
            <a:r>
              <a:rPr lang="en-US" spc="400" dirty="0">
                <a:latin typeface="+mn-lt"/>
              </a:rPr>
              <a:t>break</a:t>
            </a:r>
            <a:endParaRPr lang="en-US" dirty="0"/>
          </a:p>
        </p:txBody>
      </p:sp>
      <p:sp>
        <p:nvSpPr>
          <p:cNvPr id="12" name="Rectangle 1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882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1">
            <a:extLst>
              <a:ext uri="{FF2B5EF4-FFF2-40B4-BE49-F238E27FC236}">
                <a16:creationId xmlns:a16="http://schemas.microsoft.com/office/drawing/2014/main" id="{3F672E71-4896-412C-9C70-888CBA0C2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884968" y="3779972"/>
            <a:ext cx="10422064" cy="2397488"/>
          </a:xfrm>
        </p:spPr>
        <p:txBody>
          <a:bodyPr anchor="ctr">
            <a:normAutofit/>
          </a:bodyPr>
          <a:lstStyle/>
          <a:p>
            <a:r>
              <a:rPr lang="en-US" sz="6600" spc="400" dirty="0">
                <a:latin typeface="+mn-lt"/>
              </a:rPr>
              <a:t>Breakout groups </a:t>
            </a:r>
            <a:endParaRPr lang="en-US" sz="6600" dirty="0"/>
          </a:p>
        </p:txBody>
      </p:sp>
      <p:pic>
        <p:nvPicPr>
          <p:cNvPr id="5" name="Picture 4">
            <a:extLst>
              <a:ext uri="{FF2B5EF4-FFF2-40B4-BE49-F238E27FC236}">
                <a16:creationId xmlns:a16="http://schemas.microsoft.com/office/drawing/2014/main" id="{ED96FA7C-4AF8-701B-93E0-84FEFCE04C3A}"/>
              </a:ext>
            </a:extLst>
          </p:cNvPr>
          <p:cNvPicPr>
            <a:picLocks noChangeAspect="1"/>
          </p:cNvPicPr>
          <p:nvPr/>
        </p:nvPicPr>
        <p:blipFill rotWithShape="1">
          <a:blip r:embed="rId2">
            <a:duotone>
              <a:schemeClr val="accent2">
                <a:shade val="45000"/>
                <a:satMod val="135000"/>
              </a:schemeClr>
              <a:prstClr val="white"/>
            </a:duotone>
            <a:alphaModFix amt="54000"/>
          </a:blip>
          <a:srcRect t="46279" b="19400"/>
          <a:stretch/>
        </p:blipFill>
        <p:spPr>
          <a:xfrm>
            <a:off x="20" y="808139"/>
            <a:ext cx="12191979" cy="2542058"/>
          </a:xfrm>
          <a:prstGeom prst="rect">
            <a:avLst/>
          </a:prstGeom>
        </p:spPr>
      </p:pic>
    </p:spTree>
    <p:extLst>
      <p:ext uri="{BB962C8B-B14F-4D97-AF65-F5344CB8AC3E}">
        <p14:creationId xmlns:p14="http://schemas.microsoft.com/office/powerpoint/2010/main" val="1895772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99919F73-B6C2-4A43-95E2-833EC48925FE}">
  <ds:schemaRefs>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purl.org/dc/terms/"/>
    <ds:schemaRef ds:uri="16c05727-aa75-4e4a-9b5f-8a80a1165891"/>
    <ds:schemaRef ds:uri="http://purl.org/dc/dcmitype/"/>
    <ds:schemaRef ds:uri="71af3243-3dd4-4a8d-8c0d-dd76da1f02a5"/>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{6B1B1D7D-34EB-449D-B13A-D40D9F6311F1}tf89338750_win32</Template>
  <TotalTime>3173</TotalTime>
  <Words>1102</Words>
  <Application>Microsoft Office PowerPoint</Application>
  <PresentationFormat>Widescreen</PresentationFormat>
  <Paragraphs>296</Paragraphs>
  <Slides>51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Univers</vt:lpstr>
      <vt:lpstr>GradientUnivers</vt:lpstr>
      <vt:lpstr>ADVANCING THE KINGDOM FOR MAXIMUM IMPACT </vt:lpstr>
      <vt:lpstr>ACTS 20:28</vt:lpstr>
      <vt:lpstr>Where you can find all the documents:  https://ministryarchitects.com/advancing-the-kingdom/</vt:lpstr>
      <vt:lpstr>The Church at Auvers, 1890, 1888  by Vincent Van Gogh</vt:lpstr>
      <vt:lpstr>Knowing Your Target</vt:lpstr>
      <vt:lpstr>Let’s take a look…</vt:lpstr>
      <vt:lpstr>James 2:14-18</vt:lpstr>
      <vt:lpstr>break</vt:lpstr>
      <vt:lpstr>Breakout groups </vt:lpstr>
      <vt:lpstr>lunch</vt:lpstr>
      <vt:lpstr>Systems for growth</vt:lpstr>
      <vt:lpstr>Missions</vt:lpstr>
      <vt:lpstr>PowerPoint Presentation</vt:lpstr>
      <vt:lpstr>database</vt:lpstr>
      <vt:lpstr>KNOW YOUR FLOCK</vt:lpstr>
      <vt:lpstr>communications</vt:lpstr>
      <vt:lpstr>Two Types</vt:lpstr>
      <vt:lpstr>Watch this…</vt:lpstr>
      <vt:lpstr>hospitality</vt:lpstr>
      <vt:lpstr>Invite</vt:lpstr>
      <vt:lpstr>welcome</vt:lpstr>
      <vt:lpstr>Connect</vt:lpstr>
      <vt:lpstr>growth</vt:lpstr>
      <vt:lpstr>Growth is… </vt:lpstr>
      <vt:lpstr>B = Big The goal cannot be accomplished in one year.  H = Hairy It’s challenging, a little scary.  A = Audacious It’s bold and will likely cause you to work differently. You likely don’t have the skills currently.  G = Goal It’s the thing that you want to accomplish over the next two to three years.</vt:lpstr>
      <vt:lpstr>PowerPoint Presentation</vt:lpstr>
      <vt:lpstr>PowerPoint Presentation</vt:lpstr>
      <vt:lpstr>ADVANCING THE KINGDOM FOR MAXIMUM IMPACT </vt:lpstr>
      <vt:lpstr>How do you eat an elephant?</vt:lpstr>
      <vt:lpstr>STUCK</vt:lpstr>
      <vt:lpstr>Lost Sheep</vt:lpstr>
      <vt:lpstr>database</vt:lpstr>
      <vt:lpstr>Example</vt:lpstr>
      <vt:lpstr>Tracking attendance</vt:lpstr>
      <vt:lpstr>Follow up process example</vt:lpstr>
      <vt:lpstr>Lost coin</vt:lpstr>
      <vt:lpstr>Lost Son</vt:lpstr>
      <vt:lpstr>Growth is… </vt:lpstr>
      <vt:lpstr>break</vt:lpstr>
      <vt:lpstr>Marathon</vt:lpstr>
      <vt:lpstr>benchmarks</vt:lpstr>
      <vt:lpstr>Lunch</vt:lpstr>
      <vt:lpstr>Developing a game plan</vt:lpstr>
      <vt:lpstr>Breakout groups </vt:lpstr>
      <vt:lpstr>Components of Game Plan</vt:lpstr>
      <vt:lpstr>Continued…</vt:lpstr>
      <vt:lpstr>Final steps…</vt:lpstr>
      <vt:lpstr>break</vt:lpstr>
      <vt:lpstr>PowerPoint Presentation</vt:lpstr>
      <vt:lpstr>Visio divina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THE KINGDOM FOR MAXIMUM IMPACT </dc:title>
  <dc:creator>Sara Bailey</dc:creator>
  <cp:lastModifiedBy>Sara Bailey</cp:lastModifiedBy>
  <cp:revision>3</cp:revision>
  <dcterms:created xsi:type="dcterms:W3CDTF">2022-06-06T20:04:31Z</dcterms:created>
  <dcterms:modified xsi:type="dcterms:W3CDTF">2022-06-09T21:22:38Z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